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66" r:id="rId4"/>
  </p:sldMasterIdLst>
  <p:notesMasterIdLst>
    <p:notesMasterId r:id="rId56"/>
  </p:notesMasterIdLst>
  <p:sldIdLst>
    <p:sldId id="316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4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266" r:id="rId37"/>
    <p:sldId id="342" r:id="rId38"/>
    <p:sldId id="317" r:id="rId39"/>
    <p:sldId id="302" r:id="rId40"/>
    <p:sldId id="297" r:id="rId41"/>
    <p:sldId id="301" r:id="rId42"/>
    <p:sldId id="265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267" r:id="rId52"/>
    <p:sldId id="303" r:id="rId53"/>
    <p:sldId id="305" r:id="rId54"/>
    <p:sldId id="315" r:id="rId5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0" d="100"/>
          <a:sy n="30" d="100"/>
        </p:scale>
        <p:origin x="70" y="1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1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FE0F2-62FE-4F69-81C4-5793F7263E97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E05D6-4189-4214-879C-9163AD40B6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567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B547C5D-F212-CE79-AC29-D994245C8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A762CB9-761B-1A83-241B-F86C9495C1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DC2A471-2DB3-024E-1BA4-96465D7870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9799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60181A9-4EEC-EBB0-5136-8A67CA133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B7EFE82-CC9E-A90C-AFDB-46123CB985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26D7195-D618-A71D-5577-40E3E830EA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5045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5470CD5-E82F-E5D2-5246-ED4671F17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963FA2F9-D322-5296-601E-E48FE09C7D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A9EC2CBA-79A3-E9C3-A808-5CDA0CDF54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766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B3723C89-2F3B-C6F1-663C-CB7F796F8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E0DEE21B-8FC2-11DF-6BE5-7ACF3CD1B5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E314E02-81A2-7315-DD30-37DFC366FC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4968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A70759E-FC3D-C0EF-71C8-42F123100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F352E73-FBE2-988A-ED6C-BAC7A43E62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147527E-B86D-BD99-679A-83E9B499E6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6015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898C974-F79E-4190-0D1C-478ECF89F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A76D04D-E5B5-1E83-D5DD-BA6FA71BB1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4EE86D0-F8F6-9EE1-6B25-C1A45F4784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51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D471B6D4-ECE2-5BE2-3E37-84684BD4C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70F7B677-DA70-57B9-3B2F-015981BBA5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4C126F3-FC3C-F41D-A1EE-9EF6B794AA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5064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B1F44B1-E914-12B2-662A-471ACE6D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221D388-9627-5389-8C27-6926346DB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C159E20-A1F0-B997-DCE4-0036C23A7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8582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70469D3-1EE8-8ED7-D90C-F5F25DD8B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01B1A33-CF33-85A1-42E7-D3D1A0168E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4948BB5-59AD-B51E-A965-8596D18A38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6841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33F6E1E-12AB-D51B-7BD7-E3195B47D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CE51ADB-418F-4D4A-CFB1-01E9524599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D61E664-9250-03C0-A1D2-8C7F98488B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4862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10AEB5D-285C-A96A-0250-CEE7A6815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5C11A3C-52C1-BEED-DAD7-A975EE3B17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5B8D533-5C6F-CDD4-EA41-F47CF6A1A0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6138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E7A15B7-A7DE-8D43-FC58-3610CB731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7EF9C272-72B6-8DBA-20AD-1D5097135C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A597C7C-10DD-1367-78B1-7FDD62DE71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7389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5E4FBF-0127-B273-8515-24797AFF7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B2EE017-2E04-E78A-67AF-6F3A5AA06B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AAE73DD-11F2-EC81-F57A-1BC98C2991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157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52D302A-E182-3C6C-3681-50325D911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1C9B5CBD-62DD-57E6-0E9C-52F4E1F22B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CA6C796-2AFA-5C28-2128-9A535A935F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5490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B324771-21F3-3B36-E8AE-ADA490D87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7BEA56D-0BF4-3B37-77FE-4827B58991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804871D3-400D-D71F-B349-BA58760675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3796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528FD15-E326-017D-99DB-08E3DFB17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646E70C-6B00-1014-D097-8FD4581EAC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9CA8DAE-6528-E50E-C71B-8F7EE4F649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4657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1C58AB32-8B14-DC2B-5CA0-58F2C1114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B8230B1-7612-C4FF-2A3B-F7094CDEFF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561F6E69-8320-23ED-1176-3A5E9E6863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7498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E0EEE033-3668-2421-7449-970C5047D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77EF040-2B84-4898-8EB5-3C27CCE57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5C7F8FEA-282F-51CF-E763-BB0DA0B3D6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92485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CE9A6A66-D098-CA63-6327-44CA29C49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022D8F80-98A6-2830-593B-9EA1ECE779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32E71E8-2226-62BB-D777-50FA05CC30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5270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96DAA03-70AF-6173-7416-902F0A3AC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374A3B4-9123-171B-080F-0B3CA83CAD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66720B1-D9FE-337C-FF29-92A40500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51770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BB9C02-4A40-1EE8-FD44-9E2A8737D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EDF0299-38D9-1542-B096-46FBFE332F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175464F0-2C7F-4328-8968-D4AD8B4D9F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914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9DA8C81-5D65-7D3C-DED0-8D0B3B0A9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1989A84-20A1-7D17-CBA7-13FDF10FD4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FB9F9D7-6883-971A-1A2E-BA827717B7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8667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6AB45232-2898-A9B0-664C-0BD0EAA1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632BFD7-AAA2-0609-43B5-36DC4172F8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3F53C65-58FD-7374-994F-3800F42F4E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19324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E743E17D-41DA-CF15-E87D-70ACE75D6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237E198-08C9-8AF6-F9A8-827CED8E8B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3271D26-DCF7-465B-513D-71162F2228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820670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00E495A2-0C2D-C249-9AE8-EC7AFF79C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2D243006-7EF4-A567-7494-F9CD2E8ACB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F9B37F0-4443-4C21-63A1-D3B144F732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77995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30D41D87-C5CD-3669-73B6-19C60CE63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9BFEEA2-8BE9-7077-CE36-D55C1932BD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3880819-E391-11F2-41C3-F86EF181C3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35050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92D7B57-3161-D7BD-2C98-A432467AC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29E816A-4C85-7185-2329-8F23A34E7E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8BE24E9-B576-CFB1-68B9-E70CB8D6F6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25044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76260E3-091B-109D-4BB2-D8C89F2B0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074FFC6-432B-A19B-D67E-EF9C2B6369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E1C44B3-42C7-6CE2-6B1B-BBAA6ED022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9569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E9D9676-2CDE-B035-7E7F-DB1C50F2E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EC58794B-C5D8-4DF3-72BC-EC6845BD0B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1E08909-5D48-6A23-004F-170A9B5A79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47526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D039710-B434-233F-4548-0825AA7FA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A3320A7-036D-D12E-BCCC-E03616804F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39F11CA-8AF6-DE4C-6169-2B1E0A2363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09535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4B6FD44-90FD-BB70-F449-8D617B631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5DC4FD7-C22D-FA83-7111-D260E8BE56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F3CB399-53E3-3B02-4811-6969A17B4C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82404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B4DBFD34-F381-4F3C-DBF8-1DE5EE466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4B44B4A-A9FB-7DCB-E931-91A4DADC56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49DE70D-BC78-D136-DD01-844DA9D84E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1289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16A4B312-3EA9-766E-8B4F-49E7FE5AA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0A7748C-1E99-15B1-C7BE-D9BA04110F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8B82A42-4AAE-A0D0-DF92-81A9F04E00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323312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7CB9C69-5EF9-0A3C-8D21-D838065F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41A518A-18CC-AE68-D73F-53FC07A772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A22D95EA-6CE0-6F5D-A58F-99DA8AACB5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09458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70618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27350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88721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09AE0A6-79BF-E0E2-187E-6CB586B4B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1DE95A33-B8B6-A7EF-4D33-E7A86F6243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A6C6967-E0B6-BDBF-D3CC-F9447DE3C9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0989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97154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0732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2309FCF-EB60-0B76-6F55-490EC75AE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783DBCA-17E9-AAE1-6B4D-0F8CBAEA7B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BA6BF6B-7704-AC0B-154B-15E2C58357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649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0118FB18-7339-954F-6E29-E71B28E14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3EEBA6C-F2C9-6E75-36A5-152ED8BAD9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9F9F9BD-DA7E-D1AB-0CB7-E85054C01B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7723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E52CED0-BD63-D8A5-92DF-6CBAD6296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9F3FD12-A18F-6E42-2AF1-93D87A734F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6499838-08D7-B738-ADE7-E9F6E2FCE3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6064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695119-93FB-3FAB-AF2A-427FC1C57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728A201-56A2-7967-DF40-16569A69D8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44B8607F-C801-4E38-2B97-C0D3752D9A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9504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2BAE1DB-46FB-7DC0-3C74-8F7D9D243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7DFC497-2E59-62F9-558E-17E6150FF0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61A1803-FBBC-4DC6-04B6-6103CBB007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2445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122666-080E-0A61-DA26-B9B722DEC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9921FE-8A71-7CD7-EE1B-F38EB8F28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EB47DE1-65FC-AF5D-87F5-136460114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38B60E4-BC77-76DD-37A9-6A549169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976929-53E6-2AB5-A756-B8A88A23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6047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D63385-E510-0CA6-6AFC-DB67EF7E9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F6404AA-E318-F2F9-B25E-C5DC0570CF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5D10FA-29C9-0513-FEBF-32859096F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6EB3E8-146B-B5CC-590E-238816472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F79187-5B66-5C9E-70A6-8A6A77E81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898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C3FCEFE-C43A-A1DE-B828-E474C8118A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2EF088A-EF18-2CA8-6A78-B4229FA4C8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B7C3A78-CBCC-F4DE-37AA-9DDFA8FAF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5EFA21-C33D-56AD-4E54-C5EA53CE8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89FEBA-3F94-E0CE-81FF-3B318164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8644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Defaul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2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1755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x">
  <p:cSld name="1_Defaul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552938" lvl="0" indent="-414703" algn="l">
              <a:lnSpc>
                <a:spcPct val="90000"/>
              </a:lnSpc>
              <a:spcBef>
                <a:spcPts val="12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105875" lvl="1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658813" lvl="2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211751" lvl="3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764688" lvl="4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3317626" lvl="5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870564" lvl="6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423501" lvl="7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976439" lvl="8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2" name="Google Shape;22;p6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2281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5321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387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0763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5321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indent="0">
              <a:spcBef>
                <a:spcPts val="1714"/>
              </a:spcBef>
              <a:buNone/>
              <a:defRPr/>
            </a:lvl1pPr>
          </a:lstStyle>
          <a:p>
            <a:pPr indent="0">
              <a:spcBef>
                <a:spcPts val="1417"/>
              </a:spcBef>
              <a:buNone/>
            </a:pPr>
            <a:endParaRPr lang="en-US" sz="387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3653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0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0"/>
          <p:cNvSpPr txBox="1"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0"/>
          <p:cNvSpPr txBox="1"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0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0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02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9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2667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333">
                <a:solidFill>
                  <a:srgbClr val="888888"/>
                </a:solidFill>
              </a:defRPr>
            </a:lvl1pPr>
            <a:lvl2pPr marL="609630" lvl="1" indent="-152408" algn="l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200">
                <a:solidFill>
                  <a:srgbClr val="888888"/>
                </a:solidFill>
              </a:defRPr>
            </a:lvl2pPr>
            <a:lvl3pPr marL="914446" lvl="2" indent="-152408" algn="l">
              <a:spcBef>
                <a:spcPts val="213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067">
                <a:solidFill>
                  <a:srgbClr val="888888"/>
                </a:solidFill>
              </a:defRPr>
            </a:lvl3pPr>
            <a:lvl4pPr marL="1219261" lvl="3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4pPr>
            <a:lvl5pPr marL="1524076" lvl="4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5pPr>
            <a:lvl6pPr marL="1828891" lvl="5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6pPr>
            <a:lvl7pPr marL="2133707" lvl="6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7pPr>
            <a:lvl8pPr marL="2438522" lvl="7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8pPr>
            <a:lvl9pPr marL="2743337" lvl="8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1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9ECDFC-82F0-B830-6625-A0F963D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459492-E5C9-2392-405D-A03E6495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8A31E94-128D-C5A9-CBEE-075539AA8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17CE4A-8F08-8748-42A3-CBF9C32F7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D98487-007C-22EA-7B61-E6689268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4835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73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36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149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87881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133"/>
            </a:lvl1pPr>
            <a:lvl2pPr marL="609630" lvl="1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867"/>
            </a:lvl2pPr>
            <a:lvl3pPr marL="914446" lvl="2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3pPr>
            <a:lvl4pPr marL="1219261" lvl="3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4pPr>
            <a:lvl5pPr marL="1524076" lvl="4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333"/>
            </a:lvl5pPr>
            <a:lvl6pPr marL="1828891" lvl="5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6pPr>
            <a:lvl7pPr marL="2133707" lvl="6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7pPr>
            <a:lvl8pPr marL="2438522" lvl="7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8pPr>
            <a:lvl9pPr marL="2743337" lvl="8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18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6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1539346" y="-167745"/>
            <a:ext cx="3017309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30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3154892" y="1447801"/>
            <a:ext cx="3901017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360892" y="127000"/>
            <a:ext cx="3901017" cy="40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7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D1D678-29AA-535D-6D1E-78BFA5DE3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742CE5-2240-F91A-4BF7-393C8C0E4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EBF030-CFF2-57AB-2910-798FEDCD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D4ED00-66C3-748B-5CC9-BC428414E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A590CAC-7B0D-6DAA-8DE2-706855350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273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71115A-6423-5434-0FF2-D27CF385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F2FF4A-1753-F608-C7BE-29F61501B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521A0DC-1059-A025-4CB3-69ED4AEBC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374B64F-B2BC-941F-30F1-F6CB823AC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F27298-2D3D-A7A9-AF4E-F5C44942A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92043BF-BF2E-8813-BE8D-DA211C06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568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BBC2F7-BE78-D630-5844-750CF7256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F2E047F-6FAC-E346-D8ED-D4D531B98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E7751D-5758-7898-D82D-C382BB69BB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12B7772-8C25-4469-E416-B3B646356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210483D-F6C5-9D40-E141-9F4504EAEF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4815CEA-D1D3-0B86-0D89-BFE6AACB5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63BEDF7-3444-17A4-A9E8-818DEAA99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F765C65-9226-FA3E-DD7F-28532669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093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9135C3-C208-4998-6DF6-2CE9ACCA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C58A601-4C93-2913-FBBE-3990817C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8CDE24B-852E-BA3F-BB4D-6CE0F6905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441462F-27D4-F570-E08D-0B66AB4FC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675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43E2E18-29A9-1A8A-915E-C035C379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B6681AD-7DB3-F324-DD84-F0589116D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232116-DBB3-F171-DED8-2779D4A28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044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BB1A7F-6391-AA21-5F87-E1571828E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87CD10-CD42-3D26-5C3C-BCE2E1D93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D308815-A0D7-6B27-B7B1-790EE19ED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82CA826-6A5D-0E3F-4A1A-AB31551EB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DAE1CF0-17C6-26E9-F5D3-41BB1D68E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2D8155C-7D43-3F50-C5AB-ACFD654FA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35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E1C41-64F5-C407-67FD-0365CC080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0B869C2-E23F-8E8D-0FEB-22A3B126F3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1C16B25-53DD-BB47-78BC-5E1C9480C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07D7F5C-A359-44B0-405F-955F334DF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FC3A599-2E23-8E68-3762-737986BC5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7A15A55-D6D8-0EBD-AAA4-D8291474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47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92F3562-BA87-ED72-EB0E-3ACC2FDA4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2C278FE-38D7-0928-0476-2AB2651F0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61E81D0-9D3E-1EEE-BE19-0D05B1ABF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A941E0-8F30-73E2-F8D1-DCCC751E7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7A9F75D-F7FC-FC3C-2496-61B2E1CDC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933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140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5321" b="0" u="none" strike="noStrike">
                <a:solidFill>
                  <a:srgbClr val="000000"/>
                </a:solidFill>
                <a:uFillTx/>
                <a:latin typeface="Arial"/>
              </a:rPr>
              <a:t>Fare clic per modificare il formato del testo del titolo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870" b="0" u="none" strike="noStrike">
                <a:solidFill>
                  <a:srgbClr val="000000"/>
                </a:solidFill>
                <a:uFillTx/>
                <a:latin typeface="Arial"/>
              </a:rPr>
              <a:t>Fare clic per modificare il formato del testo di contorno</a:t>
            </a:r>
          </a:p>
          <a:p>
            <a:pPr marL="1044922" lvl="1" indent="-391846">
              <a:spcBef>
                <a:spcPts val="137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386" b="0" u="none" strike="noStrike">
                <a:solidFill>
                  <a:srgbClr val="000000"/>
                </a:solidFill>
                <a:uFillTx/>
                <a:latin typeface="Arial"/>
              </a:rPr>
              <a:t>Secondo livello di contorno</a:t>
            </a:r>
          </a:p>
          <a:p>
            <a:pPr marL="1567382" lvl="2" indent="-348307"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903" b="0" u="none" strike="noStrike">
                <a:solidFill>
                  <a:srgbClr val="000000"/>
                </a:solidFill>
                <a:uFillTx/>
                <a:latin typeface="Arial"/>
              </a:rPr>
              <a:t>Terzo livello di contorno</a:t>
            </a:r>
          </a:p>
          <a:p>
            <a:pPr marL="2089843" lvl="3" indent="-261230">
              <a:spcBef>
                <a:spcPts val="68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Quarto livello di contorno</a:t>
            </a:r>
          </a:p>
          <a:p>
            <a:pPr marL="2612304" lvl="4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Quinto livello di contorno</a:t>
            </a:r>
          </a:p>
          <a:p>
            <a:pPr marL="3134765" lvl="5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Sesto livello di contorno</a:t>
            </a:r>
          </a:p>
          <a:p>
            <a:pPr marL="3657226" lvl="6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Settimo livello di contorno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r>
              <a:rPr lang="it-IT"/>
              <a:t>&lt;data/ora&gt;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r>
              <a:rPr lang="it-IT"/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fld id="{DC513DC8-2A0E-4580-8993-C91FA72B0AB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642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indent="0" algn="ctr" defTabSz="1105875" rtl="0" eaLnBrk="1" latinLnBrk="0" hangingPunct="1">
        <a:lnSpc>
          <a:spcPct val="90000"/>
        </a:lnSpc>
        <a:spcBef>
          <a:spcPct val="0"/>
        </a:spcBef>
        <a:buNone/>
        <a:defRPr sz="532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2461" indent="-391846" algn="l" defTabSz="1105875" rtl="0" eaLnBrk="1" latinLnBrk="0" hangingPunct="1">
        <a:lnSpc>
          <a:spcPct val="90000"/>
        </a:lnSpc>
        <a:spcBef>
          <a:spcPts val="1714"/>
        </a:spcBef>
        <a:buClr>
          <a:srgbClr val="000000"/>
        </a:buClr>
        <a:buSzPct val="45000"/>
        <a:buFont typeface="Wingdings" charset="2"/>
        <a:buChar char=""/>
        <a:defRPr sz="3386" kern="1200">
          <a:solidFill>
            <a:schemeClr val="tx1"/>
          </a:solidFill>
          <a:latin typeface="+mn-lt"/>
          <a:ea typeface="+mn-ea"/>
          <a:cs typeface="+mn-cs"/>
        </a:defRPr>
      </a:lvl1pPr>
      <a:lvl2pPr marL="829407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903" kern="1200">
          <a:solidFill>
            <a:schemeClr val="tx1"/>
          </a:solidFill>
          <a:latin typeface="+mn-lt"/>
          <a:ea typeface="+mn-ea"/>
          <a:cs typeface="+mn-cs"/>
        </a:defRPr>
      </a:lvl2pPr>
      <a:lvl3pPr marL="1382344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3pPr>
      <a:lvl4pPr marL="1935282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4pPr>
      <a:lvl5pPr marL="2488220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5pPr>
      <a:lvl6pPr marL="3041157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6pPr>
      <a:lvl7pPr marL="3594095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7pPr>
      <a:lvl8pPr marL="4147033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8pPr>
      <a:lvl9pPr marL="4699970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1pPr>
      <a:lvl2pPr marL="552938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105875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3pPr>
      <a:lvl4pPr marL="1658813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4pPr>
      <a:lvl5pPr marL="2211751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5pPr>
      <a:lvl6pPr marL="2764688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6pPr>
      <a:lvl7pPr marL="3317626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7pPr>
      <a:lvl8pPr marL="3870564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8pPr>
      <a:lvl9pPr marL="4423501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218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xhere.com/it/photo/1561911" TargetMode="External"/><Relationship Id="rId5" Type="http://schemas.openxmlformats.org/officeDocument/2006/relationships/image" Target="../media/image18.jp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fadinfermieri.blogspot.com/2023/04/la-popolazione-transgender-dalla-salute.htm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middleeastmonitor.com/20170308-starving-for-life-arab-women-open-up-about-eating-disorders/" TargetMode="External"/><Relationship Id="rId5" Type="http://schemas.openxmlformats.org/officeDocument/2006/relationships/image" Target="../media/image23.jp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ocialesmoriles.blogspot.com/2010/11/tema-2-repaso-relieve-climas-e.html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choosehelp.com/topics/eating-disorders/binge-eating-learn-mindful-eating-to-gain-conscious-control-over-your-binges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en/weight-loss-slimming-diet-health-494284/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somospacientes.com/noticias/varios/los-expertos-piden-medidas-para-erradicar-la-anorexia-de-las-pasarelas/" TargetMode="External"/><Relationship Id="rId5" Type="http://schemas.openxmlformats.org/officeDocument/2006/relationships/image" Target="../media/image28.jp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xhere.com/en/photo/1068477" TargetMode="External"/><Relationship Id="rId5" Type="http://schemas.openxmlformats.org/officeDocument/2006/relationships/image" Target="../media/image30.jp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ntrenandoconcabeza.blogspot.com/2015/" TargetMode="External"/><Relationship Id="rId5" Type="http://schemas.openxmlformats.org/officeDocument/2006/relationships/image" Target="../media/image31.jp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-nd/3.0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ikime.blogspot.com/2017/11/" TargetMode="External"/><Relationship Id="rId5" Type="http://schemas.openxmlformats.org/officeDocument/2006/relationships/image" Target="../media/image32.jp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debrarbynum.s3.amazonaws.com/studying-demography.html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hligizi.id/blog/2020/08/26/cek-apakah-anda-tergolong-muscle-dysmorphia/" TargetMode="External"/><Relationship Id="rId5" Type="http://schemas.openxmlformats.org/officeDocument/2006/relationships/image" Target="../media/image33.jp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cde.ual.es/evolucion-covid-19-en-europa-1er-trimestre-2021/" TargetMode="External"/><Relationship Id="rId5" Type="http://schemas.openxmlformats.org/officeDocument/2006/relationships/image" Target="../media/image35.jp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en/puzzle-game-solution-connection-226743/" TargetMode="External"/><Relationship Id="rId5" Type="http://schemas.openxmlformats.org/officeDocument/2006/relationships/image" Target="../media/image36.jp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gif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binobino1.altervista.org/2013/02/22/italia-bel-paese/" TargetMode="External"/><Relationship Id="rId5" Type="http://schemas.openxmlformats.org/officeDocument/2006/relationships/image" Target="../media/image38.jp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blog.keliweb.it/2015/06/google-trend-scoprire-cosa-cercano-gli-utenti-in-tempo-reale/" TargetMode="External"/><Relationship Id="rId5" Type="http://schemas.openxmlformats.org/officeDocument/2006/relationships/image" Target="../media/image40.jp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gi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institutoschweitzerlanussecundario.blogspot.com/2018/10/2018-la-filosofia-en-la-escuela-una.html" TargetMode="External"/><Relationship Id="rId5" Type="http://schemas.openxmlformats.org/officeDocument/2006/relationships/image" Target="../media/image12.bmp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png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5" Type="http://schemas.openxmlformats.org/officeDocument/2006/relationships/image" Target="../media/image47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gif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www.tca-aragon.org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univadis.es/" TargetMode="External"/><Relationship Id="rId5" Type="http://schemas.openxmlformats.org/officeDocument/2006/relationships/hyperlink" Target="https://www.infocop.es/" TargetMode="Externa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univadis.es/" TargetMode="External"/><Relationship Id="rId5" Type="http://schemas.openxmlformats.org/officeDocument/2006/relationships/hyperlink" Target="https://www.infocop.es/" TargetMode="External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gyf.org/" TargetMode="External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gif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nnturk.com/saglik/anoreksiya-nervoza-hastaliginin-baslangic-yasi-17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s://www.avasirintav.com/makaleler/anoreksiya-nervoza-zayiflama-hastaligi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turkiyeklinikleri.com/article/tr-ergenlerde-anoreksiya-nervoza-88193.html" TargetMode="External"/><Relationship Id="rId5" Type="http://schemas.openxmlformats.org/officeDocument/2006/relationships/hyperlink" Target="https://www.turkiyeklinikleri.com/article/tr-anoreksiya-nervoza-ve-diger-yeme-bozukluklarinin-sikligi-yayginligi-ve-mortalitesi-46916.html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flickr.com/photos/82072056@N00/2611293086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ubmed.ncbi.nlm.nih.gov/18584912/" TargetMode="External"/><Relationship Id="rId5" Type="http://schemas.openxmlformats.org/officeDocument/2006/relationships/hyperlink" Target="https://www.sciencedirect.com/science/article/abs/pii/S0195666308004893" TargetMode="External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sciencedirect.com/science/article/pii/S2211266923000166" TargetMode="External"/><Relationship Id="rId5" Type="http://schemas.openxmlformats.org/officeDocument/2006/relationships/hyperlink" Target="https://pubmed.ncbi.nlm.nih.gov/32227487/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9282265" y="4932348"/>
            <a:ext cx="3115305" cy="2119157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-950809" y="-699702"/>
            <a:ext cx="4301091" cy="2671071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5793786" y="-1709363"/>
            <a:ext cx="2163624" cy="4237006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6570215" y="2691124"/>
            <a:ext cx="1734629" cy="1461326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7666195" y="-886724"/>
            <a:ext cx="2185416" cy="4244848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9427436" y="-751143"/>
            <a:ext cx="2067279" cy="4060010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1937802" y="2214631"/>
            <a:ext cx="3045117" cy="3018087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833529" y="3598774"/>
            <a:ext cx="1283439" cy="28642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773383" y="5630190"/>
            <a:ext cx="6523767" cy="406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609630">
              <a:lnSpc>
                <a:spcPct val="90000"/>
              </a:lnSpc>
              <a:buClr>
                <a:srgbClr val="000000"/>
              </a:buClr>
              <a:buSzPts val="4400"/>
            </a:pPr>
            <a:r>
              <a:rPr lang="it-IT" sz="2933" kern="0" dirty="0" err="1">
                <a:solidFill>
                  <a:srgbClr val="000000"/>
                </a:solidFill>
                <a:latin typeface="Arial"/>
                <a:cs typeface="Arial"/>
                <a:sym typeface="Arimo"/>
              </a:rPr>
              <a:t>Epidemiologia</a:t>
            </a:r>
            <a:endParaRPr sz="29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F8911AB-754A-9AB3-69B4-CF48D299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DEC9A59-3D0C-1782-3846-7A67A8C5A4B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78C5C70-F558-916B-DB67-C14B78035FD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CF5627B-72E1-554A-3029-4F14F31A2D5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45F586B-D66B-E7EF-3639-3C9B671472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15CB2E41-DF52-2618-7611-84A8A0772DD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ielo, giocattolo, blu, bowling">
            <a:extLst>
              <a:ext uri="{FF2B5EF4-FFF2-40B4-BE49-F238E27FC236}">
                <a16:creationId xmlns:a16="http://schemas.microsoft.com/office/drawing/2014/main" id="{90D59FCF-93B7-2910-8C1B-5B349AC49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1" r="15731" b="2"/>
          <a:stretch/>
        </p:blipFill>
        <p:spPr>
          <a:xfrm>
            <a:off x="353433" y="63688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B80E807-21CB-59B0-40B3-71359E78CE4B}"/>
              </a:ext>
            </a:extLst>
          </p:cNvPr>
          <p:cNvSpPr txBox="1"/>
          <p:nvPr/>
        </p:nvSpPr>
        <p:spPr>
          <a:xfrm>
            <a:off x="6780378" y="153050"/>
            <a:ext cx="4745992" cy="602050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 contrario, la prevalenza si riferisce alla proporzione di individui all'interno di una popolazione che sono affetti da un disturbo in un momento specifico. </a:t>
            </a:r>
          </a:p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prevalenza si differenzia dall'incidenza perché include sia i casi nuovi che quelli preesistenti, mentre l'incidenza conta solo i nuovi casi. </a:t>
            </a:r>
          </a:p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prevalenza è particolarmente utile per stimare l'onere complessivo della malattia, aiutando a prevedere la domanda di servizi sanitari.</a:t>
            </a:r>
          </a:p>
        </p:txBody>
      </p:sp>
    </p:spTree>
    <p:extLst>
      <p:ext uri="{BB962C8B-B14F-4D97-AF65-F5344CB8AC3E}">
        <p14:creationId xmlns:p14="http://schemas.microsoft.com/office/powerpoint/2010/main" val="1797798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02E0BBBD-70B3-CECD-CD42-EFBF3F08F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CB48542-ABD0-194F-FDE6-90F5366EB00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DCF9E78-51BB-730C-601E-C0991E2A8ED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CC8D8B9-92FD-3D5E-531B-DB5BE0D138E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3F0F9DEE-C2BE-F469-C0E0-DA94457BD57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F054D88-F00D-1461-F1C6-0705458C970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9F82764-D6D3-8BB2-105C-443190145E5F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EPIDEMIOLOGIA GENERALE</a:t>
            </a:r>
            <a:endParaRPr lang="it-IT" sz="66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802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9120D2FF-E7E0-1BAC-F264-1F9B734EC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0A5A78B-9042-AB8D-93D4-DD9ACDEADFC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BECD849-0E3D-F680-0CCE-9DB14308146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0E63A4F6-DF81-AD56-C20B-5B50607B7DC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DB75234-B670-CBEA-80C6-90BEBC87237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AF0C882-6060-7F19-9A38-CF43A3114CA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D996995-7B59-D3C7-A24B-0B5C17E9FAD4}"/>
              </a:ext>
            </a:extLst>
          </p:cNvPr>
          <p:cNvSpPr txBox="1"/>
          <p:nvPr/>
        </p:nvSpPr>
        <p:spPr>
          <a:xfrm>
            <a:off x="506265" y="211511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7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Storicamente, gli studi di prevalenza dei disturbi alimentari si sono concentrati nei Paesi occidentali.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7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Tuttavia, recenti ricerche suggeriscono che i disturbi alimentari sono oggi una preoccupazione significativa a livello globale.</a:t>
            </a:r>
          </a:p>
        </p:txBody>
      </p:sp>
      <p:pic>
        <p:nvPicPr>
          <p:cNvPr id="3" name="Immagine 2" descr="Immagine che contiene mappa, dipinto, arte, schermata">
            <a:extLst>
              <a:ext uri="{FF2B5EF4-FFF2-40B4-BE49-F238E27FC236}">
                <a16:creationId xmlns:a16="http://schemas.microsoft.com/office/drawing/2014/main" id="{347562BC-EF62-0B42-B61D-ABA22675D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8048" r="23054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448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6B84BCF-5A73-1ABC-13D0-D2D87AFF2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B02F673-540A-8B0D-5DF2-7A2FE74C1C8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2DAF4B56-F9F0-7D88-16F4-61308322D9C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68A0810-E468-C7E3-2FB0-3D72A32360F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35935B5-83FD-1B19-FB02-2A4CBA41189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E0A6A0ED-5ADF-01B0-E630-0252D8E10B13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0B3C28A-2DEA-D59F-66F8-B7EBBF18ADE8}"/>
              </a:ext>
            </a:extLst>
          </p:cNvPr>
          <p:cNvSpPr txBox="1"/>
          <p:nvPr/>
        </p:nvSpPr>
        <p:spPr>
          <a:xfrm>
            <a:off x="133814" y="3921557"/>
            <a:ext cx="12058185" cy="21607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5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disturbi alimentari possono colpire individui di qualsiasi età, sesso o contesto socioeconomico, anche se sono più comunemente osservati nelle giovani donne tra i 15 e i 25 anni.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5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particolare, alcuni studi indicano che l'anoressia nervosa comincia a manifestarsi in età ancora più giovane.</a:t>
            </a:r>
            <a:endParaRPr lang="it-IT" sz="3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endParaRPr lang="en-US" sz="4400" dirty="0"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 descr="Immagine che contiene Elementi grafici, arte">
            <a:extLst>
              <a:ext uri="{FF2B5EF4-FFF2-40B4-BE49-F238E27FC236}">
                <a16:creationId xmlns:a16="http://schemas.microsoft.com/office/drawing/2014/main" id="{922DBC04-EEDB-AFC1-FF7F-8B8DD7A52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2927" r="-2" b="-2"/>
          <a:stretch/>
        </p:blipFill>
        <p:spPr>
          <a:xfrm>
            <a:off x="1701894" y="-30794"/>
            <a:ext cx="8903441" cy="3766876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8906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5BD9BE0-E02A-1831-5654-17DB94C7E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69ED220-0426-7AFE-38B4-BF84A7A0606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297B9B1-22F8-7723-BCC8-235A094888F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921714D-BB2E-B73A-0EBE-5CA4A5E5AAAA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C2FF309-2735-31FD-AC6B-3F1C2E8E2F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78679D3-64DA-7E14-D4A6-9268D938AB9E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aria aperta, cielo, acqua, nuvola">
            <a:extLst>
              <a:ext uri="{FF2B5EF4-FFF2-40B4-BE49-F238E27FC236}">
                <a16:creationId xmlns:a16="http://schemas.microsoft.com/office/drawing/2014/main" id="{D7472421-F4F9-29C2-45A5-103E85E56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" r="635" b="-1"/>
          <a:stretch/>
        </p:blipFill>
        <p:spPr>
          <a:xfrm>
            <a:off x="1" y="10"/>
            <a:ext cx="7796350" cy="552939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C095C54-90D5-5C5E-E374-C9EF6704ECFE}"/>
              </a:ext>
            </a:extLst>
          </p:cNvPr>
          <p:cNvSpPr txBox="1"/>
          <p:nvPr/>
        </p:nvSpPr>
        <p:spPr>
          <a:xfrm>
            <a:off x="7956188" y="294635"/>
            <a:ext cx="3897558" cy="5234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Inoltre, è sempre più evidente che i giovani uomini e i giovani con differenze di genere sono colpiti da disturbi alimentari più di quanto sia stato riconosciuto in precedenza.</a:t>
            </a:r>
          </a:p>
        </p:txBody>
      </p:sp>
    </p:spTree>
    <p:extLst>
      <p:ext uri="{BB962C8B-B14F-4D97-AF65-F5344CB8AC3E}">
        <p14:creationId xmlns:p14="http://schemas.microsoft.com/office/powerpoint/2010/main" val="469636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89F1DC76-CD80-5ACA-B2BF-03BD45CD5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E01CA24-9A56-A03F-DCF1-D74A5BBE470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2020B834-D245-7B7C-8E1E-D95C40D9D19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5D3F542-4CF9-2ACE-DA72-7A622E977FF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30CE575-9953-8B4F-849A-59BCCE713CE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5D2ACE2B-FC9B-C8CA-1FC8-E70C6D287946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linea">
            <a:extLst>
              <a:ext uri="{FF2B5EF4-FFF2-40B4-BE49-F238E27FC236}">
                <a16:creationId xmlns:a16="http://schemas.microsoft.com/office/drawing/2014/main" id="{8B9F630A-3C51-D7FA-0A6C-E480D91748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6" r="14342" b="-1"/>
          <a:stretch/>
        </p:blipFill>
        <p:spPr>
          <a:xfrm>
            <a:off x="251671" y="77886"/>
            <a:ext cx="4264573" cy="54058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3CC445E-77DC-E622-2F19-8ED3FA08C9C5}"/>
              </a:ext>
            </a:extLst>
          </p:cNvPr>
          <p:cNvSpPr txBox="1"/>
          <p:nvPr/>
        </p:nvSpPr>
        <p:spPr>
          <a:xfrm>
            <a:off x="4772722" y="1929161"/>
            <a:ext cx="7058722" cy="4310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 rapporto tra i sessi (</a:t>
            </a:r>
            <a:r>
              <a:rPr lang="en-US" sz="32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maschi e femmine</a:t>
            </a: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per le ED si evolve nel tempo, nonostante la maggior parte delle indagini sulle ED non abbia incluso un numero di maschi sufficiente a stabilire stime epidemiologiche affidabili.</a:t>
            </a:r>
          </a:p>
        </p:txBody>
      </p:sp>
    </p:spTree>
    <p:extLst>
      <p:ext uri="{BB962C8B-B14F-4D97-AF65-F5344CB8AC3E}">
        <p14:creationId xmlns:p14="http://schemas.microsoft.com/office/powerpoint/2010/main" val="4241177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6000E60-485F-7360-34AB-5AE0FB06A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065BEEA1-C0DA-546F-998B-3C2220A19EB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79DC8F2-CF17-CAD8-9169-95EC2C55505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AD156D1-142E-DE89-9C64-A79D57DD183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8C7693C-812B-7E5D-8021-7D79B229BC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23C59970-5D39-6F31-D9C0-362F07A4B16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 useBgFill="1">
        <p:nvSpPr>
          <p:cNvPr id="2" name="Rectangle 26">
            <a:extLst>
              <a:ext uri="{FF2B5EF4-FFF2-40B4-BE49-F238E27FC236}">
                <a16:creationId xmlns:a16="http://schemas.microsoft.com/office/drawing/2014/main" id="{96A83E3A-BA9C-D915-2CFA-B54E4D0EA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Freeform: Shape 28">
            <a:extLst>
              <a:ext uri="{FF2B5EF4-FFF2-40B4-BE49-F238E27FC236}">
                <a16:creationId xmlns:a16="http://schemas.microsoft.com/office/drawing/2014/main" id="{9B025B81-A9B4-93C9-0C76-E4C442584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110DECC-3EBC-40B5-F494-74C35EF34B3A}"/>
              </a:ext>
            </a:extLst>
          </p:cNvPr>
          <p:cNvSpPr txBox="1"/>
          <p:nvPr/>
        </p:nvSpPr>
        <p:spPr>
          <a:xfrm>
            <a:off x="178421" y="1563732"/>
            <a:ext cx="5682218" cy="4747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 recenti hanno dimostrato che gli studenti che si identificano come bisessuali, queer o con un'identità cross-gender hanno maggiori probabilità di diagnosi di disturbo alimentare e mostrano maggiori preoccupazioni riguardo al peso e alla forma del corpo rispetto agli studenti eterosessuali.</a:t>
            </a:r>
          </a:p>
        </p:txBody>
      </p:sp>
      <p:sp>
        <p:nvSpPr>
          <p:cNvPr id="5" name="Oval 30">
            <a:extLst>
              <a:ext uri="{FF2B5EF4-FFF2-40B4-BE49-F238E27FC236}">
                <a16:creationId xmlns:a16="http://schemas.microsoft.com/office/drawing/2014/main" id="{894A1A39-51E1-EBD9-E813-B060522CD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630884" cy="630884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32">
            <a:extLst>
              <a:ext uri="{FF2B5EF4-FFF2-40B4-BE49-F238E27FC236}">
                <a16:creationId xmlns:a16="http://schemas.microsoft.com/office/drawing/2014/main" id="{FE4C8808-BDC3-6922-C490-2B61AD952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0227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Immagine 6" descr="Immagine che contiene Policromia, cuore, Elementi grafici, creatività">
            <a:extLst>
              <a:ext uri="{FF2B5EF4-FFF2-40B4-BE49-F238E27FC236}">
                <a16:creationId xmlns:a16="http://schemas.microsoft.com/office/drawing/2014/main" id="{D35C02B4-D8F8-C1E8-FA94-DD691A653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" b="5"/>
          <a:stretch/>
        </p:blipFill>
        <p:spPr>
          <a:xfrm>
            <a:off x="7751975" y="1075239"/>
            <a:ext cx="4128603" cy="4128603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8" name="Freeform: Shape 34">
            <a:extLst>
              <a:ext uri="{FF2B5EF4-FFF2-40B4-BE49-F238E27FC236}">
                <a16:creationId xmlns:a16="http://schemas.microsoft.com/office/drawing/2014/main" id="{7E0F13B8-6A47-C065-2241-C4B703319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9" name="Straight Connector 36">
            <a:extLst>
              <a:ext uri="{FF2B5EF4-FFF2-40B4-BE49-F238E27FC236}">
                <a16:creationId xmlns:a16="http://schemas.microsoft.com/office/drawing/2014/main" id="{3F33BC22-4096-BE39-40FC-855525A3B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: Shape 38">
            <a:extLst>
              <a:ext uri="{FF2B5EF4-FFF2-40B4-BE49-F238E27FC236}">
                <a16:creationId xmlns:a16="http://schemas.microsoft.com/office/drawing/2014/main" id="{CA91AF1C-8DF8-6694-1080-46EA7CF8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40">
            <a:extLst>
              <a:ext uri="{FF2B5EF4-FFF2-40B4-BE49-F238E27FC236}">
                <a16:creationId xmlns:a16="http://schemas.microsoft.com/office/drawing/2014/main" id="{496628BF-7BBC-635D-3962-9F1060BE7B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356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1AD9BEA-DC58-E92C-2B15-287B3FD3F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5258FC-E405-4454-A4FE-7CB343F23C1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D576523-CA9A-3CF1-8D74-513B331C5C8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9F2F8B7-F1BD-E474-6EFD-ECDB56D0EE6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A36A332-6C5D-FE48-6A65-1E963D678E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E4E8539-7295-4320-EFCC-3317140E1BF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76FF176-A774-A154-CC9C-BC039CFCD109}"/>
              </a:ext>
            </a:extLst>
          </p:cNvPr>
          <p:cNvSpPr txBox="1"/>
          <p:nvPr/>
        </p:nvSpPr>
        <p:spPr>
          <a:xfrm>
            <a:off x="838201" y="1712208"/>
            <a:ext cx="5005038" cy="343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attuali stime di prevalenza per tutti i disturbi alimentari classificati nel DSM-5 (Manuale diagnostico e statistico dei disturbi mentali, quinta edizione) vanno dal 3,7% al 32,9% nelle donne e dallo 0,5% al 12,8% negli uomini.</a:t>
            </a:r>
          </a:p>
        </p:txBody>
      </p:sp>
      <p:pic>
        <p:nvPicPr>
          <p:cNvPr id="3" name="Immagine 2" descr="Immagine che contiene cibo, frutto, mela, interno">
            <a:extLst>
              <a:ext uri="{FF2B5EF4-FFF2-40B4-BE49-F238E27FC236}">
                <a16:creationId xmlns:a16="http://schemas.microsoft.com/office/drawing/2014/main" id="{E89EA86B-00B0-C0A8-3D1B-9CBA6C5D5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988424" y="1370532"/>
            <a:ext cx="5365375" cy="391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25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189A940-774B-250B-F8EE-906E9C2F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DD56CDE-A4B4-D085-F889-B0DCB13BE8C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9A00C830-1201-1FB4-7ADF-D532646488A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C84DAA7-1C1D-61DB-DFC2-FB5716891580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283B88F-BCBC-B37E-5DE3-A7F64B6F62D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7AB7AD1-BF6E-B87C-25B5-8A3463E1FC9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Terra, acqua, World, atlante">
            <a:extLst>
              <a:ext uri="{FF2B5EF4-FFF2-40B4-BE49-F238E27FC236}">
                <a16:creationId xmlns:a16="http://schemas.microsoft.com/office/drawing/2014/main" id="{5A7B2D69-2E4E-563F-F9A4-4D559BD8AF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5039" r="6712" b="1"/>
          <a:stretch/>
        </p:blipFill>
        <p:spPr>
          <a:xfrm>
            <a:off x="353433" y="111587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A5B9FB-3324-7A3A-AB23-FD7E08F73B69}"/>
              </a:ext>
            </a:extLst>
          </p:cNvPr>
          <p:cNvSpPr txBox="1"/>
          <p:nvPr/>
        </p:nvSpPr>
        <p:spPr>
          <a:xfrm>
            <a:off x="6753025" y="2065267"/>
            <a:ext cx="4429867" cy="291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stima che in Europa circa 20 milioni di persone soffrano attualmente di disturbi alimentari.</a:t>
            </a:r>
          </a:p>
        </p:txBody>
      </p:sp>
    </p:spTree>
    <p:extLst>
      <p:ext uri="{BB962C8B-B14F-4D97-AF65-F5344CB8AC3E}">
        <p14:creationId xmlns:p14="http://schemas.microsoft.com/office/powerpoint/2010/main" val="209945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9A4CDC8C-C885-2014-9008-94D804860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DA96D100-0DEA-CD64-6527-4DF1B35751D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C173B73B-650B-7194-38F5-34532CDC2B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CFB9C35-7E6B-D939-7847-5DEC910A5FDC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BA1FB21-DC88-A51F-49AD-B7D7F659A8D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474B90D-AFFF-BE22-2AB7-643346CC875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BF49EB-9B94-7858-276D-381EC020D892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ANORESSIA NERVOSA (AN)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62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05931C1-936B-C853-D894-ED143E5DF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55742F6-422F-4A1D-1070-E6A8C07CDB2C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5EB3E4B0-9E09-C314-CF9E-2B9A0DD0D93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92C7D0F-BEC2-1A92-5E8C-DBE3CA93D2B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25C4FB7-DB0D-0941-0D41-6DEF6012830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65BB6B5-A8C7-18F6-EBD9-584C8AAA2A9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F369222-731A-89A9-771F-0B8F8AD44E0D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CONTESTO</a:t>
            </a:r>
            <a:endParaRPr lang="it-IT" sz="28700" dirty="0"/>
          </a:p>
        </p:txBody>
      </p:sp>
    </p:spTree>
    <p:extLst>
      <p:ext uri="{BB962C8B-B14F-4D97-AF65-F5344CB8AC3E}">
        <p14:creationId xmlns:p14="http://schemas.microsoft.com/office/powerpoint/2010/main" val="2353859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27616F15-B2CC-D442-8363-D943D681B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53155203-AF75-5D3A-FD47-C1C3504432E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86DB3030-B679-2251-E858-FEB6889B23C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B4CF12C-5CF5-896D-1789-728E5F335B9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16CDC50-BE29-1C61-9A16-FAB07537763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2C4C02D-56B2-A435-E01A-12C648FBD3BE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Viso umano, muro, vestiti">
            <a:extLst>
              <a:ext uri="{FF2B5EF4-FFF2-40B4-BE49-F238E27FC236}">
                <a16:creationId xmlns:a16="http://schemas.microsoft.com/office/drawing/2014/main" id="{EFD42C6B-E225-3985-6EEC-997A17F7F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r="5533" b="2"/>
          <a:stretch/>
        </p:blipFill>
        <p:spPr>
          <a:xfrm>
            <a:off x="3715849" y="10"/>
            <a:ext cx="8054164" cy="571224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CB56CAB-41DF-E094-0DFB-CFE52927E33B}"/>
              </a:ext>
            </a:extLst>
          </p:cNvPr>
          <p:cNvSpPr txBox="1"/>
          <p:nvPr/>
        </p:nvSpPr>
        <p:spPr>
          <a:xfrm>
            <a:off x="133815" y="360720"/>
            <a:ext cx="3557239" cy="516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quanto riguarda l'anoressia nervosa, i tassi di incidenza più elevati si osservano tra le donne, in particolare tra i 10 e i 29 anni.</a:t>
            </a:r>
          </a:p>
        </p:txBody>
      </p:sp>
    </p:spTree>
    <p:extLst>
      <p:ext uri="{BB962C8B-B14F-4D97-AF65-F5344CB8AC3E}">
        <p14:creationId xmlns:p14="http://schemas.microsoft.com/office/powerpoint/2010/main" val="3188786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B406E14-4B17-C5CF-15CB-24516644A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D0AC91-4384-2680-389C-8AE28978A83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BF43679-A008-7F03-243F-E5D3D3BC4E8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2B5AAB08-3B1E-A2FE-5BBD-19AE9177E238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B903CDA-ABDB-0570-A3FD-B8DE9B1F1F5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BD51303-F73A-078B-4FA0-33DF93A582A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Picture 16" descr="Codici su carta">
            <a:extLst>
              <a:ext uri="{FF2B5EF4-FFF2-40B4-BE49-F238E27FC236}">
                <a16:creationId xmlns:a16="http://schemas.microsoft.com/office/drawing/2014/main" id="{4E4E7FF1-5EA3-F971-A758-4E85762843F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645" r="22696" b="-2"/>
          <a:stretch/>
        </p:blipFill>
        <p:spPr>
          <a:xfrm>
            <a:off x="-1" y="-2"/>
            <a:ext cx="4360128" cy="552692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E3EEBE-9564-7C26-231B-841D7A12FDA4}"/>
              </a:ext>
            </a:extLst>
          </p:cNvPr>
          <p:cNvSpPr txBox="1"/>
          <p:nvPr/>
        </p:nvSpPr>
        <p:spPr>
          <a:xfrm>
            <a:off x="4583151" y="115503"/>
            <a:ext cx="7404410" cy="5738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tassi di incidenza variano significativamente a seconda della popolazione studiata, dei metodi impiegati e dei criteri diagnostici utilizzati.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Esempi di studi basati sulla popolazione includono:</a:t>
            </a:r>
          </a:p>
          <a:p>
            <a:pPr lvl="1"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 per 100.000 tra le donne svedesi di età compresa tra 20 e 32 anni,</a:t>
            </a:r>
          </a:p>
          <a:p>
            <a:pPr lvl="1"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per 100.000 tra le donne spagnole di età compresa tra 12 e 22 anni.</a:t>
            </a:r>
          </a:p>
          <a:p>
            <a:pPr marL="228600" lvl="1"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tassi tra i maschi sono stimati essere da 10 a 14 volte inferiori.</a:t>
            </a:r>
          </a:p>
        </p:txBody>
      </p:sp>
    </p:spTree>
    <p:extLst>
      <p:ext uri="{BB962C8B-B14F-4D97-AF65-F5344CB8AC3E}">
        <p14:creationId xmlns:p14="http://schemas.microsoft.com/office/powerpoint/2010/main" val="1064281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B41AE15-66C5-58C8-D08C-4A3B32681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55AB70B-C9B7-BED5-34A4-E16B64CBBDC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C6B9FAF-E4C9-5AE8-0BCC-DD575002BE5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3041D7E-C1D9-0BFC-AB26-8A410EC1BB4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46F9BD2-4193-44DF-B47D-68D1FEEDA4F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B562D11-AAC5-2FB6-2477-1EE93D62B0A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EFA29B-DB24-9941-20AD-09A911087CC4}"/>
              </a:ext>
            </a:extLst>
          </p:cNvPr>
          <p:cNvSpPr txBox="1"/>
          <p:nvPr/>
        </p:nvSpPr>
        <p:spPr>
          <a:xfrm>
            <a:off x="838201" y="976562"/>
            <a:ext cx="4614759" cy="4163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tendenze recenti evidenziano: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un'incidenza crescente nelle ragazze di età inferiore ai 15 anni,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potenziale secondo picco tra le donne in peri-menopausa.</a:t>
            </a:r>
          </a:p>
        </p:txBody>
      </p:sp>
      <p:pic>
        <p:nvPicPr>
          <p:cNvPr id="3" name="Immagine 2" descr="Immagine che contiene persona, bianco e nero, vestiti, conforto">
            <a:extLst>
              <a:ext uri="{FF2B5EF4-FFF2-40B4-BE49-F238E27FC236}">
                <a16:creationId xmlns:a16="http://schemas.microsoft.com/office/drawing/2014/main" id="{560DA19D-85F0-9246-9739-FFD8FDD2AE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8452" r="-1" b="-1"/>
          <a:stretch/>
        </p:blipFill>
        <p:spPr>
          <a:xfrm>
            <a:off x="6101338" y="978105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7573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A321D7C-5651-1287-F4CB-E439D54CD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7594A46A-C81D-8F33-F482-2D7FEE56D7B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CD63BCF-C8B4-B3A3-DC9C-1ED949470CC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FF12AB2D-A61C-CD72-A741-7BB41E5313B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DFA6C60-25BA-2C45-BF7B-F10C2E83D73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D9C6785-0F2B-B366-4AF9-3024BEDE3D56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alzature, donna, tacchi alti, moda">
            <a:extLst>
              <a:ext uri="{FF2B5EF4-FFF2-40B4-BE49-F238E27FC236}">
                <a16:creationId xmlns:a16="http://schemas.microsoft.com/office/drawing/2014/main" id="{EF46F05D-11EF-E557-9E7B-C0E9DAEFA4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4243" r="10258" b="1"/>
          <a:stretch/>
        </p:blipFill>
        <p:spPr>
          <a:xfrm>
            <a:off x="483116" y="155113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086943C-AEED-A782-F437-66FC6474C7D2}"/>
              </a:ext>
            </a:extLst>
          </p:cNvPr>
          <p:cNvSpPr txBox="1"/>
          <p:nvPr/>
        </p:nvSpPr>
        <p:spPr>
          <a:xfrm>
            <a:off x="6570572" y="1562696"/>
            <a:ext cx="4195673" cy="45927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prevalenza nell'arco della vita in Europa è stimata al 4% nelle donne e allo 0,3% nei maschi.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Tuttavia, i tassi di incidenza e prevalenza tra i maschi sono probabilmente sottostimati a causa dello stigma e della sottodiagnosi.</a:t>
            </a:r>
          </a:p>
        </p:txBody>
      </p:sp>
    </p:spTree>
    <p:extLst>
      <p:ext uri="{BB962C8B-B14F-4D97-AF65-F5344CB8AC3E}">
        <p14:creationId xmlns:p14="http://schemas.microsoft.com/office/powerpoint/2010/main" val="18789466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B6A535F-B53E-4AC4-2B4F-234878382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B61D5A5-225A-62AD-90DB-6E6800BA9B3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8110522-8A4C-9956-BFCC-C91878678E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1EDDEFC6-0865-0424-1097-8D2DC1759F9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7C431710-42DA-CE64-8208-43D7EC0393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69F92A9-0299-2FBE-0E97-B4E186118E8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nuvola, cielo, aria aperta, persona">
            <a:extLst>
              <a:ext uri="{FF2B5EF4-FFF2-40B4-BE49-F238E27FC236}">
                <a16:creationId xmlns:a16="http://schemas.microsoft.com/office/drawing/2014/main" id="{442F7D7C-D9E0-E288-B8D8-3A1F717CDF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5" r="-1" b="6682"/>
          <a:stretch/>
        </p:blipFill>
        <p:spPr>
          <a:xfrm>
            <a:off x="20" y="10"/>
            <a:ext cx="5586741" cy="555135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AA89BC-8DB1-55CC-A30D-80E7DA7DBDD6}"/>
              </a:ext>
            </a:extLst>
          </p:cNvPr>
          <p:cNvSpPr txBox="1"/>
          <p:nvPr/>
        </p:nvSpPr>
        <p:spPr>
          <a:xfrm>
            <a:off x="5586761" y="1474706"/>
            <a:ext cx="6604269" cy="3908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Recenti scoperte hanno mostrato come, tra i maschi, specifiche sottopopolazioni siano a maggior rischio di AN, in particolare gli atleti che praticano sport incentrati sul corpo e sulla forza, come il ciclismo, la corsa e la lotta.</a:t>
            </a:r>
          </a:p>
        </p:txBody>
      </p:sp>
    </p:spTree>
    <p:extLst>
      <p:ext uri="{BB962C8B-B14F-4D97-AF65-F5344CB8AC3E}">
        <p14:creationId xmlns:p14="http://schemas.microsoft.com/office/powerpoint/2010/main" val="3066486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9CA7299-F5C1-4665-E4CD-D61EA0BB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3F23734-FD95-61C6-AC70-3795AD3E013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E18AEA5-EC86-E1BB-56FC-89A601FBF0A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E071529-00AE-F2A4-CEF4-F87CB80509F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38783EC-A548-5CD3-D2F1-67F05D388AF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41DEBA6-0474-C8AF-595A-3A3B0B47DE7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AE4E661-B0A8-1C98-66B1-D88B4F3846BE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BULIMIA NERVOSA (BN)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293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924C66E-31E8-EA01-F969-6F068319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03A3FBA-4536-C058-633A-88103F67E6F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A18959C-3EE4-7DF0-158B-4EF9242D125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E0C62AB4-8B34-21C7-9D9A-6BE90E46A87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025D015-333A-38CF-A206-3E4DF487F4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874A61E-79B5-4B52-5B36-1B1530F7E8F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testo, interno, strumento di scrittura, pavimento">
            <a:extLst>
              <a:ext uri="{FF2B5EF4-FFF2-40B4-BE49-F238E27FC236}">
                <a16:creationId xmlns:a16="http://schemas.microsoft.com/office/drawing/2014/main" id="{261A3679-B274-5EF3-5A65-647D1176CC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5884" r="-1" b="-1"/>
          <a:stretch/>
        </p:blipFill>
        <p:spPr>
          <a:xfrm>
            <a:off x="1" y="10"/>
            <a:ext cx="8541834" cy="605811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3AE970F-0AE2-036E-DFD0-353A8C0AAA6C}"/>
              </a:ext>
            </a:extLst>
          </p:cNvPr>
          <p:cNvSpPr txBox="1"/>
          <p:nvPr/>
        </p:nvSpPr>
        <p:spPr>
          <a:xfrm>
            <a:off x="8541835" y="2296490"/>
            <a:ext cx="3650165" cy="2243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Nel caso della bulimia nervosa, gli studi disponibili sono meno numerosi.</a:t>
            </a:r>
          </a:p>
        </p:txBody>
      </p:sp>
    </p:spTree>
    <p:extLst>
      <p:ext uri="{BB962C8B-B14F-4D97-AF65-F5344CB8AC3E}">
        <p14:creationId xmlns:p14="http://schemas.microsoft.com/office/powerpoint/2010/main" val="3552667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21B5D73-A568-8989-DC05-37B8F95AC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07F4611E-A510-80C4-3097-DC84CC166FE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3551257-A28E-04A0-91C3-426237E3360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57062B62-F79D-F976-5D4A-AB67AA8D45BB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7B59EAB-0700-737F-46A8-DBE04E30E9B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6EB5217-CE6B-902C-7701-E8D9085F5FB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63118A-0FB1-B743-9CF0-C4D60E4CA6CD}"/>
              </a:ext>
            </a:extLst>
          </p:cNvPr>
          <p:cNvSpPr txBox="1"/>
          <p:nvPr/>
        </p:nvSpPr>
        <p:spPr>
          <a:xfrm>
            <a:off x="517416" y="1467845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 picco di incidenza si verifica tra le donne di età compresa tra i 20 e i 29 anni, sebbene i casi possano emergere anche in età più avanzata. 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tassi di incidenza maschile sono notevolmente inferiori.</a:t>
            </a:r>
          </a:p>
        </p:txBody>
      </p:sp>
      <p:pic>
        <p:nvPicPr>
          <p:cNvPr id="3" name="Immagine 2" descr="Immagine che contiene metro, persona, Viso umano, pelle">
            <a:extLst>
              <a:ext uri="{FF2B5EF4-FFF2-40B4-BE49-F238E27FC236}">
                <a16:creationId xmlns:a16="http://schemas.microsoft.com/office/drawing/2014/main" id="{CEC457E0-AFAE-A1FE-6D6D-D042F7E69A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4522" r="17522" b="-1"/>
          <a:stretch/>
        </p:blipFill>
        <p:spPr>
          <a:xfrm>
            <a:off x="6434254" y="10"/>
            <a:ext cx="5756223" cy="57388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2746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ED025C10-7CE1-8444-6AA5-DE6C9CEAE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7C7F0E42-A9E6-AD00-759A-1F2019C6D015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F443E59-1E8E-59CD-1FA4-945A27D3592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FF7E3C1-50B3-0946-FF37-625C6C7DA2A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E20A7C78-A09D-3D92-DE6E-92D70485ACB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CE8A146-43D2-B2C9-BD1E-EE38FEB3736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0D6B02-B4B4-DA8F-1088-69447F1105F7}"/>
              </a:ext>
            </a:extLst>
          </p:cNvPr>
          <p:cNvSpPr txBox="1"/>
          <p:nvPr/>
        </p:nvSpPr>
        <p:spPr>
          <a:xfrm>
            <a:off x="343530" y="1819128"/>
            <a:ext cx="5542156" cy="4838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prevalenza stimata nell'arco della vita della bulimia nervosa varia da: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dallo 0,3% al 4,6% nelle femmine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0,1%-1,3% nei maschi</a:t>
            </a:r>
          </a:p>
        </p:txBody>
      </p:sp>
      <p:pic>
        <p:nvPicPr>
          <p:cNvPr id="3" name="Immagine 2" descr="Immagine che contiene bagno, servizi igienici, Tavoletta del water, testo">
            <a:extLst>
              <a:ext uri="{FF2B5EF4-FFF2-40B4-BE49-F238E27FC236}">
                <a16:creationId xmlns:a16="http://schemas.microsoft.com/office/drawing/2014/main" id="{95230641-5A5F-8DE0-9C2A-DF6601F8C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0577"/>
          <a:stretch/>
        </p:blipFill>
        <p:spPr>
          <a:xfrm>
            <a:off x="7203688" y="10"/>
            <a:ext cx="4988312" cy="5737217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79604A3-E0D4-0301-6FF5-D60C87529FDF}"/>
              </a:ext>
            </a:extLst>
          </p:cNvPr>
          <p:cNvSpPr txBox="1"/>
          <p:nvPr/>
        </p:nvSpPr>
        <p:spPr>
          <a:xfrm>
            <a:off x="9155591" y="6657945"/>
            <a:ext cx="303640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700">
                <a:solidFill>
                  <a:srgbClr val="FFFFFF"/>
                </a:solidFill>
                <a:hlinkClick r:id="rId6" tooltip="https://aikime.blogspot.com/2017/11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Questa foto </a:t>
            </a:r>
            <a:r>
              <a:rPr lang="it-IT" sz="700">
                <a:solidFill>
                  <a:srgbClr val="FFFFFF"/>
                </a:solidFill>
              </a:rPr>
              <a:t>di Autore sconosciuto è concessa in licenza da </a:t>
            </a:r>
            <a:r>
              <a:rPr lang="it-IT" sz="700">
                <a:solidFill>
                  <a:srgbClr val="FFFFFF"/>
                </a:solidFill>
                <a:hlinkClick r:id="rId7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it-IT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498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45F6CFE-D7A4-F984-E92A-CA670D795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2F5FC10-9939-47A0-47F9-E1060D003AF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C95BD49-131D-121E-01E2-8F0DE3191D3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ED95C696-2207-4E6D-63F0-91E63AE34F45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83391398-5088-AA40-1596-659ACBEF435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B34B3F0C-54E6-5EAF-9F3F-62398B52D5F8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D71D0D1-A98F-378D-950A-D37A2357DD38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BIGOREXIA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93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48C4305-B619-1FAA-E4AC-40502C7E1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0C3C0E0-B68F-EDDF-ED81-6B22C4AD648D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48CF207-8054-F665-7D3D-DC4B01B554A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9658446-4431-FA25-98A2-3B3FAFC3ECB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45900E02-DD20-B199-A620-C4E1709D3AD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148BA61-A297-D9C8-BE4C-C21A78DF150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DEC547-DF95-F7C8-EAE9-50F93DE1E638}"/>
              </a:ext>
            </a:extLst>
          </p:cNvPr>
          <p:cNvSpPr txBox="1"/>
          <p:nvPr/>
        </p:nvSpPr>
        <p:spPr>
          <a:xfrm>
            <a:off x="444874" y="2301545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L'epidemiologia è lo studio della distribuzione e dei determinanti degli stati di salute e delle malattie all'interno di popolazioni specifiche.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 descr="Immagine che contiene interno, giocattolo">
            <a:extLst>
              <a:ext uri="{FF2B5EF4-FFF2-40B4-BE49-F238E27FC236}">
                <a16:creationId xmlns:a16="http://schemas.microsoft.com/office/drawing/2014/main" id="{D73B3DD8-BEF2-33D7-F57F-31AF6B3E8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468234" y="1482185"/>
            <a:ext cx="6903720" cy="28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18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DDA9A75-74E6-8289-B4C1-C7F3AD619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2977BEC-CD9C-C5B1-DFF4-D3BDE22B826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8AE5C003-8003-6D2A-ACC1-FE6F067CE7B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180AD7EF-A3C6-7BED-6EF3-74438CB5512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F9B76F7-33EF-88FF-AEEF-0B177503CA0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3DC6807-D277-1B32-0178-84077DDF88E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204B9E9-30F2-7E99-1D26-8C31EC81B25F}"/>
              </a:ext>
            </a:extLst>
          </p:cNvPr>
          <p:cNvSpPr txBox="1"/>
          <p:nvPr/>
        </p:nvSpPr>
        <p:spPr>
          <a:xfrm>
            <a:off x="706294" y="1742283"/>
            <a:ext cx="4619621" cy="3843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dati relativi alla bigoressia (dismorfia muscolare) sono ancora più scarsi e spesso inaffidabili.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esistono tassi di incidenza ufficiali a causa dell'assenza di studi longitudinali.</a:t>
            </a:r>
          </a:p>
        </p:txBody>
      </p:sp>
      <p:pic>
        <p:nvPicPr>
          <p:cNvPr id="3" name="Immagine 2" descr="Immagine che contiene muscolo, bianco e nero, persona, Petto nudo">
            <a:extLst>
              <a:ext uri="{FF2B5EF4-FFF2-40B4-BE49-F238E27FC236}">
                <a16:creationId xmlns:a16="http://schemas.microsoft.com/office/drawing/2014/main" id="{F6EDBDBA-AD5B-5362-380B-E489C74F57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1572" r="20174" b="2"/>
          <a:stretch/>
        </p:blipFill>
        <p:spPr>
          <a:xfrm>
            <a:off x="7225990" y="10"/>
            <a:ext cx="4966010" cy="5711567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23693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75EBCC3-E40F-1CBD-45F6-2A5C02898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AF40DBE-FCFB-4070-85CD-BE1E6C014257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6F316EA-4007-8CB2-85C6-F7F1BEBC5A7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9E4C783-433B-4A60-94CF-7ECCB5FF32C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00F8B34-1C77-1675-4A3F-CB856998D82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4696E6E-F3F4-71C3-5FF4-EF18FB7D692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2296F62-E47B-BA8C-9FE7-E1A48E8ADA53}"/>
              </a:ext>
            </a:extLst>
          </p:cNvPr>
          <p:cNvSpPr txBox="1"/>
          <p:nvPr/>
        </p:nvSpPr>
        <p:spPr>
          <a:xfrm>
            <a:off x="838200" y="1190008"/>
            <a:ext cx="4152774" cy="4303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prevalenza è riportata al 2,2% nei maschi e all'1,4% nelle femmine. stime di prevalenza di e 1,4%.</a:t>
            </a: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previsto, gli studi riportano costantemente una maggiore prevalenza tra i ragazzi e gli uomini, con un picco di insorgenza che si verifica in genere nella tarda adolescenza o nella prima età adulta.</a:t>
            </a:r>
          </a:p>
        </p:txBody>
      </p:sp>
      <p:pic>
        <p:nvPicPr>
          <p:cNvPr id="3" name="Immagine 2" descr="Immagine che contiene Pesi, attrezzature sportive, sport, Sollevamento pesi">
            <a:extLst>
              <a:ext uri="{FF2B5EF4-FFF2-40B4-BE49-F238E27FC236}">
                <a16:creationId xmlns:a16="http://schemas.microsoft.com/office/drawing/2014/main" id="{DB2057A0-E08D-6B13-1BC8-138480EA8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" r="-2" b="-2"/>
          <a:stretch/>
        </p:blipFill>
        <p:spPr>
          <a:xfrm>
            <a:off x="5183500" y="1268665"/>
            <a:ext cx="6170299" cy="422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17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CBEAB8F-13C3-4ADC-1FDF-85000AD60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925535E-3302-E1E5-032B-3E8769A25B9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AB08ED8-D871-9E31-2C2E-4981966905B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5950BFD-4EDE-C9D5-3891-A77978E6CCB5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456657A-1AB5-E104-32B9-57E3014CE61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3E58876-F7FB-1229-E893-EABF8E24DA1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A4F6EEA-E38D-C70E-48FA-D560512267BE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AUMENTO DELLA PANDEMIA COVID-19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91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D9003DE-BF07-57A8-5CBB-62A3FAC2D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8D7F2E03-8EB6-DCC0-3FA2-B51BB878D14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CC3D086-EC1F-FA51-2DDA-358BDC9519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8C2E017-0372-85E2-C34B-475E6B7B980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F2E7FC8-7CB4-A439-8E33-78D863B59E4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5146AF3-790A-7583-9AA0-24D9CA16276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5" name="Immagine 4" descr="Immagine che contiene schermata, Elementi grafici, grafica, rosso">
            <a:extLst>
              <a:ext uri="{FF2B5EF4-FFF2-40B4-BE49-F238E27FC236}">
                <a16:creationId xmlns:a16="http://schemas.microsoft.com/office/drawing/2014/main" id="{AFA034A1-52C3-AAD7-BF16-552A82D297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6048" r="17201" b="-2"/>
          <a:stretch/>
        </p:blipFill>
        <p:spPr>
          <a:xfrm>
            <a:off x="505418" y="52346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CF11946-4BFF-2F00-0EE7-95D127F29E37}"/>
              </a:ext>
            </a:extLst>
          </p:cNvPr>
          <p:cNvSpPr txBox="1"/>
          <p:nvPr/>
        </p:nvSpPr>
        <p:spPr>
          <a:xfrm>
            <a:off x="9311083" y="6156140"/>
            <a:ext cx="288091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700">
                <a:solidFill>
                  <a:srgbClr val="FFFFFF"/>
                </a:solidFill>
                <a:hlinkClick r:id="rId6" tooltip="https://www.cde.ual.es/evolucion-covid-19-en-europa-1er-trimestre-2021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Questa foto </a:t>
            </a:r>
            <a:r>
              <a:rPr lang="it-IT" sz="700">
                <a:solidFill>
                  <a:srgbClr val="FFFFFF"/>
                </a:solidFill>
              </a:rPr>
              <a:t>di Autore sconosciuto è concessa in licenza da </a:t>
            </a:r>
            <a:r>
              <a:rPr lang="it-IT" sz="700">
                <a:solidFill>
                  <a:srgbClr val="FFFFFF"/>
                </a:solidFill>
                <a:hlinkClick r:id="rId7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it-IT" sz="700">
              <a:solidFill>
                <a:srgbClr val="FFFFFF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E6A411-5835-9FEA-E7D0-9E61938AF0E9}"/>
              </a:ext>
            </a:extLst>
          </p:cNvPr>
          <p:cNvSpPr txBox="1"/>
          <p:nvPr/>
        </p:nvSpPr>
        <p:spPr>
          <a:xfrm>
            <a:off x="6657715" y="1060891"/>
            <a:ext cx="4638469" cy="43419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pandemia COVID-19 sembra aver esacerbato in modo significativo i sintomi dei disturbi alimentari, come dimostra il forte aumento dei ricoveri ospedalieri in tutta Europa. Oltre a un aumento della prevalenza, i giovani pazienti sembrano presentare sintomi più gravi rispetto al periodo pre-pandemico.</a:t>
            </a:r>
          </a:p>
        </p:txBody>
      </p:sp>
    </p:spTree>
    <p:extLst>
      <p:ext uri="{BB962C8B-B14F-4D97-AF65-F5344CB8AC3E}">
        <p14:creationId xmlns:p14="http://schemas.microsoft.com/office/powerpoint/2010/main" val="5245384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9CD36FC-5722-43E3-5F70-0342B0D2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FE0C549-02C9-496F-6299-A79A9DE6405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FFF736C-BCB5-295A-8C4E-CED872079FE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CEB56C5B-D932-F516-3BDD-12C407B9460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888D7DA-2BD2-A541-D6B0-951DAE2F8F8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54A940E3-FFC5-2B74-7101-52D0EA3EF60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E16659-757B-7E74-C832-E430C504C6B8}"/>
              </a:ext>
            </a:extLst>
          </p:cNvPr>
          <p:cNvSpPr txBox="1"/>
          <p:nvPr/>
        </p:nvSpPr>
        <p:spPr>
          <a:xfrm>
            <a:off x="820046" y="476813"/>
            <a:ext cx="5263137" cy="56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Diversi fattori hanno contribuito al deterioramento della salute mentale, tra cui: interruzione delle routine quotidiane, aumento del tempo libero, riduzione delle interazioni sociali, limitazioni della libertà personale, riduzione dell'accesso alle reti di supporto e ai servizi sanitari, interruzione dell'attività fisica regolare, maggiore esposizione a contenuti online scatenanti e diminuzione del senso di controllo.</a:t>
            </a:r>
          </a:p>
        </p:txBody>
      </p:sp>
      <p:pic>
        <p:nvPicPr>
          <p:cNvPr id="3" name="Immagine 2" descr="Immagine che contiene puzzle">
            <a:extLst>
              <a:ext uri="{FF2B5EF4-FFF2-40B4-BE49-F238E27FC236}">
                <a16:creationId xmlns:a16="http://schemas.microsoft.com/office/drawing/2014/main" id="{126F5FF1-73D1-F830-6697-51ACAB4912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830" r="4051" b="1"/>
          <a:stretch/>
        </p:blipFill>
        <p:spPr>
          <a:xfrm>
            <a:off x="6083183" y="1521824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96128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C336841-4A3C-BA06-AC2E-759B18278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0D26E1D-6EA7-F11F-02AA-F3510DE95B6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D9EFC55-1C55-56ED-F4D1-433D43F9542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C6E46123-7697-1515-BB55-8816A6352BA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80F1463-E26A-1132-BC70-EDFACCB9834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F6DB1D8-B6C5-D4CB-6356-F89617184D8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792164F-400F-A36A-24DC-A8CA6653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ITALIA</a:t>
            </a:r>
            <a:endParaRPr lang="it-IT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5D9C41-032F-36F2-D814-451E67CEE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06" y="2243628"/>
            <a:ext cx="3181347" cy="209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1781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49758AD-653A-6BEF-87E3-00452D0F7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9FCDC67-9057-3C4A-F598-202CB2FAACE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467087D-AA80-C6BF-EB1F-CF4B4E8BB26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5B3D9BE2-53E7-934D-EF66-E35984807F0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410AF72-F00E-89A4-DB4C-A953029DDAA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CE197D38-4364-C2BE-842F-5440D6BBA573}"/>
              </a:ext>
            </a:extLst>
          </p:cNvPr>
          <p:cNvSpPr txBox="1"/>
          <p:nvPr/>
        </p:nvSpPr>
        <p:spPr>
          <a:xfrm>
            <a:off x="1117154" y="210432"/>
            <a:ext cx="10373167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35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Dati nazionali</a:t>
            </a:r>
            <a:endParaRPr kumimoji="0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53F33415-CE4C-C931-EA8C-DFA6A3181F07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0617CB9-996E-2063-070B-FF012B38975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Google Shape;57;p3">
            <a:extLst>
              <a:ext uri="{FF2B5EF4-FFF2-40B4-BE49-F238E27FC236}">
                <a16:creationId xmlns:a16="http://schemas.microsoft.com/office/drawing/2014/main" id="{B6AB7C3D-49D3-2FC7-626D-850364C0F506}"/>
              </a:ext>
            </a:extLst>
          </p:cNvPr>
          <p:cNvSpPr txBox="1"/>
          <p:nvPr/>
        </p:nvSpPr>
        <p:spPr>
          <a:xfrm>
            <a:off x="4638637" y="729882"/>
            <a:ext cx="7382499" cy="257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In </a:t>
            </a: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E88F25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Italia </a:t>
            </a: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si stima che circa 3 milioni di persone soffrano di disturbi alimentari, pari a circa il 5% della popolazione. 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Storicamente, i disturbi alimentari hanno colpito soprattutto </a:t>
            </a: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E88F25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tra i 14 e i 25 anni</a:t>
            </a: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, manifestandosi in due momenti critici: la pubertà e il passaggio all'età adulta.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Esistono tipiche differenze di incidenza tra i due sessi: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it-IT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</p:txBody>
      </p:sp>
      <p:pic>
        <p:nvPicPr>
          <p:cNvPr id="4" name="Immagine 3" descr="Immagine che contiene mappa, testo, atlante">
            <a:extLst>
              <a:ext uri="{FF2B5EF4-FFF2-40B4-BE49-F238E27FC236}">
                <a16:creationId xmlns:a16="http://schemas.microsoft.com/office/drawing/2014/main" id="{2C35C276-A11F-D458-AB8A-4F0053BC0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67303" y="1059071"/>
            <a:ext cx="2825527" cy="3870585"/>
          </a:xfrm>
          <a:prstGeom prst="rect">
            <a:avLst/>
          </a:prstGeom>
        </p:spPr>
      </p:pic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9BB622E-9D05-D16C-3E4C-9263F03BC23A}"/>
              </a:ext>
            </a:extLst>
          </p:cNvPr>
          <p:cNvGraphicFramePr>
            <a:graphicFrameLocks noGrp="1"/>
          </p:cNvGraphicFramePr>
          <p:nvPr/>
        </p:nvGraphicFramePr>
        <p:xfrm>
          <a:off x="5644001" y="4596029"/>
          <a:ext cx="5945850" cy="120280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828583">
                  <a:extLst>
                    <a:ext uri="{9D8B030D-6E8A-4147-A177-3AD203B41FA5}">
                      <a16:colId xmlns:a16="http://schemas.microsoft.com/office/drawing/2014/main" val="466577887"/>
                    </a:ext>
                  </a:extLst>
                </a:gridCol>
                <a:gridCol w="1655247">
                  <a:extLst>
                    <a:ext uri="{9D8B030D-6E8A-4147-A177-3AD203B41FA5}">
                      <a16:colId xmlns:a16="http://schemas.microsoft.com/office/drawing/2014/main" val="2681033234"/>
                    </a:ext>
                  </a:extLst>
                </a:gridCol>
                <a:gridCol w="2462020">
                  <a:extLst>
                    <a:ext uri="{9D8B030D-6E8A-4147-A177-3AD203B41FA5}">
                      <a16:colId xmlns:a16="http://schemas.microsoft.com/office/drawing/2014/main" val="1252391812"/>
                    </a:ext>
                  </a:extLst>
                </a:gridCol>
              </a:tblGrid>
              <a:tr h="376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400" kern="100" dirty="0">
                          <a:effectLst/>
                          <a:latin typeface="Degular Text"/>
                        </a:rPr>
                        <a:t> 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FEMMINE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MASCHI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80664913"/>
                  </a:ext>
                </a:extLst>
              </a:tr>
              <a:tr h="448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>
                          <a:effectLst/>
                          <a:latin typeface="Degular Text"/>
                        </a:rPr>
                        <a:t>ANORESSIA</a:t>
                      </a:r>
                      <a:endParaRPr lang="it-IT" sz="2400" kern="10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8/100.000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0,02-1,4/100.000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90269893"/>
                  </a:ext>
                </a:extLst>
              </a:tr>
              <a:tr h="376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BULIMIA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12/100.000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0,8/100.000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719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5066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392C150-BEB3-2083-7AAF-DF86F0979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DA8D20B-798D-E0B0-B6DB-46BA0EE9CC68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B90F9BE-C87C-B473-54ED-56AD0FA4078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25494FC5-311B-D2DE-62B9-F7CE99E080A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78E134F-9FD9-3C0F-08BF-CA85AECE65F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E9A1FE3E-E169-7DCE-31AD-3F9A6AD666D2}"/>
              </a:ext>
            </a:extLst>
          </p:cNvPr>
          <p:cNvSpPr txBox="1"/>
          <p:nvPr/>
        </p:nvSpPr>
        <p:spPr>
          <a:xfrm>
            <a:off x="287743" y="210432"/>
            <a:ext cx="1178869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Nuovi casi di disturbi alimentari rilevati dai servizi territoriali</a:t>
            </a:r>
            <a:endParaRPr kumimoji="0" lang="it-IT" sz="3144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4A7E233-9BDC-47D9-8B02-F20D9B9EA53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D1C0873-5212-8858-CB12-0378DFDB9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505" y="854916"/>
            <a:ext cx="9112463" cy="481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54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F30ACAC-30B1-9B4F-EF12-457CFDAC0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03BE7FF-C31C-3B0E-7AB4-9B37A082817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68DCBFC-1894-AF8A-065B-0B93305271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1EB7006-0BC0-8E0A-EDCC-D60AF8B24E6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406ED3C-6076-46CB-AE7D-E591E2494AB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2678C4BD-3960-5A94-E2B0-6EE0294DF613}"/>
              </a:ext>
            </a:extLst>
          </p:cNvPr>
          <p:cNvSpPr txBox="1"/>
          <p:nvPr/>
        </p:nvSpPr>
        <p:spPr>
          <a:xfrm>
            <a:off x="1117154" y="210432"/>
            <a:ext cx="10373167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35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Due importanti novità</a:t>
            </a:r>
            <a:endParaRPr kumimoji="0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4F70FF90-920E-6461-02E5-802737EA35F2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D1EDD51-3F57-ED65-3270-8291C9E0986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75B22BF7-2AB4-8325-76DA-57B0A8DCA22E}"/>
              </a:ext>
            </a:extLst>
          </p:cNvPr>
          <p:cNvGrpSpPr/>
          <p:nvPr/>
        </p:nvGrpSpPr>
        <p:grpSpPr>
          <a:xfrm>
            <a:off x="4562453" y="1236537"/>
            <a:ext cx="2899126" cy="2634049"/>
            <a:chOff x="-138885" y="-683937"/>
            <a:chExt cx="2397148" cy="3444782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A935D5C8-47EB-11F4-F975-656DB958B92A}"/>
                </a:ext>
              </a:extLst>
            </p:cNvPr>
            <p:cNvSpPr/>
            <p:nvPr/>
          </p:nvSpPr>
          <p:spPr>
            <a:xfrm>
              <a:off x="0" y="0"/>
              <a:ext cx="2258263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24D02E5C-11B7-4AA8-408D-49F16CFBDF5C}"/>
                </a:ext>
              </a:extLst>
            </p:cNvPr>
            <p:cNvSpPr txBox="1"/>
            <p:nvPr/>
          </p:nvSpPr>
          <p:spPr>
            <a:xfrm>
              <a:off x="-138885" y="-683937"/>
              <a:ext cx="2258263" cy="2760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019" tIns="129019" rIns="129019" bIns="129019" numCol="1" spcCol="1270" anchor="t" anchorCtr="0">
              <a:noAutofit/>
            </a:bodyPr>
            <a:lstStyle/>
            <a:p>
              <a:pPr marL="0" marR="0" lvl="0" indent="0" algn="l" defTabSz="150521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903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Abbassare l'età di insorgenza dei disturbi</a:t>
              </a:r>
              <a:r>
                <a:rPr kumimoji="0" lang="en" sz="2903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: 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9740178-4DBF-1C15-1BEB-1ADBF833DA79}"/>
              </a:ext>
            </a:extLst>
          </p:cNvPr>
          <p:cNvGrpSpPr/>
          <p:nvPr/>
        </p:nvGrpSpPr>
        <p:grpSpPr>
          <a:xfrm>
            <a:off x="6974431" y="1320916"/>
            <a:ext cx="5090948" cy="1665417"/>
            <a:chOff x="1992312" y="-585165"/>
            <a:chExt cx="4625617" cy="1932694"/>
          </a:xfrm>
        </p:grpSpPr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F1EB067-A41D-D9AA-91AC-4845192A94D7}"/>
                </a:ext>
              </a:extLst>
            </p:cNvPr>
            <p:cNvSpPr/>
            <p:nvPr/>
          </p:nvSpPr>
          <p:spPr>
            <a:xfrm>
              <a:off x="2340007" y="64168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5377660B-3E15-5659-5BCC-01DAD7E7CC24}"/>
                </a:ext>
              </a:extLst>
            </p:cNvPr>
            <p:cNvSpPr txBox="1"/>
            <p:nvPr/>
          </p:nvSpPr>
          <p:spPr>
            <a:xfrm>
              <a:off x="1992312" y="-585165"/>
              <a:ext cx="4625617" cy="1283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549" tIns="87549" rIns="87549" bIns="87549" numCol="1" spcCol="1270" anchor="t" anchorCtr="0">
              <a:noAutofit/>
            </a:bodyPr>
            <a:lstStyle/>
            <a:p>
              <a:pPr marL="0" marR="0" lvl="0" indent="0" algn="l" defTabSz="102139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Il 30% dei nuovi pazienti nel 2023 ha meno di 14 anni.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AF436785-815E-AF6F-092A-6155BF766366}"/>
              </a:ext>
            </a:extLst>
          </p:cNvPr>
          <p:cNvGrpSpPr/>
          <p:nvPr/>
        </p:nvGrpSpPr>
        <p:grpSpPr>
          <a:xfrm>
            <a:off x="7003341" y="2110581"/>
            <a:ext cx="5191096" cy="1628607"/>
            <a:chOff x="2325662" y="1348441"/>
            <a:chExt cx="4292267" cy="1346617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DAA48B2A-C011-0E2A-8E18-5ADDB43A914C}"/>
                </a:ext>
              </a:extLst>
            </p:cNvPr>
            <p:cNvSpPr/>
            <p:nvPr/>
          </p:nvSpPr>
          <p:spPr>
            <a:xfrm>
              <a:off x="2340007" y="1411697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17916C6-E2E1-C5E2-6507-16C2A2F7C3E7}"/>
                </a:ext>
              </a:extLst>
            </p:cNvPr>
            <p:cNvSpPr txBox="1"/>
            <p:nvPr/>
          </p:nvSpPr>
          <p:spPr>
            <a:xfrm>
              <a:off x="2325662" y="1348441"/>
              <a:ext cx="4277922" cy="12833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549" tIns="87549" rIns="87549" bIns="87549" numCol="1" spcCol="1270" anchor="t" anchorCtr="0">
              <a:noAutofit/>
            </a:bodyPr>
            <a:lstStyle/>
            <a:p>
              <a:pPr marL="0" marR="0" lvl="0" indent="0" algn="just" defTabSz="102139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Negli ultimi anni si è registrato un preoccupante aumento dei casi in età infantile, con bambini di 8-9 anni che presentano sintomi solitamente tipici degli adolescenti.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AD0FAAC-1A5A-FDF2-FA4E-C245FEB4AE39}"/>
              </a:ext>
            </a:extLst>
          </p:cNvPr>
          <p:cNvGrpSpPr/>
          <p:nvPr/>
        </p:nvGrpSpPr>
        <p:grpSpPr>
          <a:xfrm>
            <a:off x="4561293" y="3299538"/>
            <a:ext cx="2760145" cy="2782810"/>
            <a:chOff x="-145820" y="2624807"/>
            <a:chExt cx="2424245" cy="2896883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26F44069-DF07-61A2-4429-DCAA8D0F2948}"/>
                </a:ext>
              </a:extLst>
            </p:cNvPr>
            <p:cNvSpPr/>
            <p:nvPr/>
          </p:nvSpPr>
          <p:spPr>
            <a:xfrm>
              <a:off x="0" y="2760845"/>
              <a:ext cx="1893464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762631BA-B101-57B0-D20C-5550918ABCF5}"/>
                </a:ext>
              </a:extLst>
            </p:cNvPr>
            <p:cNvSpPr txBox="1"/>
            <p:nvPr/>
          </p:nvSpPr>
          <p:spPr>
            <a:xfrm>
              <a:off x="-145820" y="2624807"/>
              <a:ext cx="2424245" cy="27608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706" tIns="179706" rIns="179706" bIns="179706" numCol="1" spcCol="1270" anchor="ctr" anchorCtr="0">
              <a:noAutofit/>
            </a:bodyPr>
            <a:lstStyle/>
            <a:p>
              <a:pPr marL="0" marR="0" lvl="0" indent="0" algn="l" defTabSz="209655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903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Aumento della popolazione maschile:</a:t>
              </a:r>
              <a:endParaRPr kumimoji="0" lang="en-US" sz="2903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B9FEB150-806C-97B6-E143-6C7CFE74F7B7}"/>
              </a:ext>
            </a:extLst>
          </p:cNvPr>
          <p:cNvGrpSpPr/>
          <p:nvPr/>
        </p:nvGrpSpPr>
        <p:grpSpPr>
          <a:xfrm>
            <a:off x="7038696" y="3877181"/>
            <a:ext cx="5173747" cy="1816987"/>
            <a:chOff x="1678637" y="2690752"/>
            <a:chExt cx="4936505" cy="2702871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8EE44975-B96D-74A5-7030-FDF4C2D16928}"/>
                </a:ext>
              </a:extLst>
            </p:cNvPr>
            <p:cNvSpPr/>
            <p:nvPr/>
          </p:nvSpPr>
          <p:spPr>
            <a:xfrm>
              <a:off x="1981995" y="2886215"/>
              <a:ext cx="4633147" cy="25074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B410EC10-1CC1-D96A-F359-A9DEFA17F949}"/>
                </a:ext>
              </a:extLst>
            </p:cNvPr>
            <p:cNvSpPr txBox="1"/>
            <p:nvPr/>
          </p:nvSpPr>
          <p:spPr>
            <a:xfrm>
              <a:off x="1678637" y="2690752"/>
              <a:ext cx="4633147" cy="2099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706" tIns="179706" rIns="179706" bIns="179706" numCol="1" spcCol="1270" anchor="ctr" anchorCtr="0">
              <a:noAutofit/>
            </a:bodyPr>
            <a:lstStyle/>
            <a:p>
              <a:pPr marL="0" marR="0" lvl="0" indent="0" algn="l" defTabSz="209655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Il 10% dei casi tra i 12 e i 17 anni riguarda la popolazione maschile.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18" name="Immagine 17" descr="Immagine che contiene design, arte">
            <a:extLst>
              <a:ext uri="{FF2B5EF4-FFF2-40B4-BE49-F238E27FC236}">
                <a16:creationId xmlns:a16="http://schemas.microsoft.com/office/drawing/2014/main" id="{F11AEAAE-8CF2-B46A-1EB1-1301F9790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2511" y="1759509"/>
            <a:ext cx="4248735" cy="318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69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B4D626BC-AFC2-9898-25E3-4B5C1AFA0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2E1DB07-D892-6B18-4D19-22558FC5C46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B400C26B-3F50-D974-D3A8-AFF3A437659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D9BB8A1-F676-4F65-CC20-30AD5A03FFA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0C1399B-6023-26F5-2E29-5F3CF675E83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4313E56-6443-8846-F00C-14F0D375344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CC119A4-C919-624D-64BC-FDCA0507E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PORTOGALLO</a:t>
            </a:r>
            <a:endParaRPr lang="it-IT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7498AF9-69E0-1551-2F15-CB87E7AD1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2557463"/>
            <a:ext cx="3314436" cy="21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11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19ECAC9-69D6-F188-7E5B-9C47D435F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1D30EAD-44AD-82F9-D82E-9CB83984AC2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0476E33-14F5-2F1B-FF6C-10279139F3B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F3E72209-AB3B-BEDD-8127-6B1C0B1D896A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282B23B-8E52-D98E-E94D-6A58A0D1A25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12A234CF-C53B-23F3-923F-2E899E56D75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natura, iceberg, nuvola, Calotta polare">
            <a:extLst>
              <a:ext uri="{FF2B5EF4-FFF2-40B4-BE49-F238E27FC236}">
                <a16:creationId xmlns:a16="http://schemas.microsoft.com/office/drawing/2014/main" id="{F16A2CD7-C6F9-7BA4-5DDA-FE3B15D49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120" r="-6" b="2222"/>
          <a:stretch/>
        </p:blipFill>
        <p:spPr>
          <a:xfrm>
            <a:off x="4137102" y="10"/>
            <a:ext cx="8054896" cy="571276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344DFB5-0016-2D29-F364-3F1F3FD3FE86}"/>
              </a:ext>
            </a:extLst>
          </p:cNvPr>
          <p:cNvSpPr txBox="1"/>
          <p:nvPr/>
        </p:nvSpPr>
        <p:spPr>
          <a:xfrm>
            <a:off x="202580" y="1607105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L'epidemiologia dei disturbi alimentari è particolarmente impegnativa e i dati disponibili possono spesso essere fuorvianti.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ritiene che i dati epidemiologici sottostimino il reale peso dei disturbi alimentari. </a:t>
            </a:r>
          </a:p>
        </p:txBody>
      </p:sp>
    </p:spTree>
    <p:extLst>
      <p:ext uri="{BB962C8B-B14F-4D97-AF65-F5344CB8AC3E}">
        <p14:creationId xmlns:p14="http://schemas.microsoft.com/office/powerpoint/2010/main" val="32322181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/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/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/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/>
          <p:cNvSpPr txBox="1"/>
          <p:nvPr/>
        </p:nvSpPr>
        <p:spPr>
          <a:xfrm>
            <a:off x="191549" y="224703"/>
            <a:ext cx="6610713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Rapporto scientifico - Portogallo Studio nazionale dal 2000 al 2014 </a:t>
            </a:r>
          </a:p>
        </p:txBody>
      </p:sp>
      <p:sp>
        <p:nvSpPr>
          <p:cNvPr id="25" name="Conector recto 24"/>
          <p:cNvSpPr/>
          <p:nvPr/>
        </p:nvSpPr>
        <p:spPr>
          <a:xfrm>
            <a:off x="5419032" y="2461354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606BE74-EEB8-8F87-C357-EBD49FF18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01" y="2359738"/>
            <a:ext cx="4753937" cy="193529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963C8D9-1990-2DAD-EFA3-E6A4D40672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6185" y="224704"/>
            <a:ext cx="651535" cy="43522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9C4CC86-E88F-7DF2-CB7B-CB8B4A4398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9883" y="44269"/>
            <a:ext cx="4956736" cy="566810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B06B5-4BB2-76DD-F327-F47485EE3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7BB88A3-49C2-1E39-7F23-431C3993603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3F386A6-FAF7-8E57-A963-E4131F6C728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CD485B-9FDE-EE3D-DB5F-FCDFAE73E3E2}"/>
              </a:ext>
            </a:extLst>
          </p:cNvPr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D5CDF7-3094-6F52-8262-46C782CCFF2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CDA7944-E48B-19CC-7B40-42C09BC0D6A5}"/>
              </a:ext>
            </a:extLst>
          </p:cNvPr>
          <p:cNvSpPr txBox="1"/>
          <p:nvPr/>
        </p:nvSpPr>
        <p:spPr>
          <a:xfrm>
            <a:off x="414921" y="184986"/>
            <a:ext cx="8587254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Disturbi dell'alimentazione e del peso - Studi su anoressia, bulimia e obesità, durante COVID-19</a:t>
            </a:r>
          </a:p>
        </p:txBody>
      </p:sp>
      <p:sp>
        <p:nvSpPr>
          <p:cNvPr id="25" name="Conector recto 24">
            <a:extLst>
              <a:ext uri="{FF2B5EF4-FFF2-40B4-BE49-F238E27FC236}">
                <a16:creationId xmlns:a16="http://schemas.microsoft.com/office/drawing/2014/main" id="{1FF9E437-535B-8856-771A-2B0CED585BEC}"/>
              </a:ext>
            </a:extLst>
          </p:cNvPr>
          <p:cNvSpPr/>
          <p:nvPr/>
        </p:nvSpPr>
        <p:spPr>
          <a:xfrm>
            <a:off x="3539034" y="1843808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45FFDA3-DAC6-7B19-8864-CB637A909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175" y="330788"/>
            <a:ext cx="1014164" cy="67746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6FF41AA-D411-7529-0F64-59B1391D3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921" y="1843808"/>
            <a:ext cx="2911010" cy="156391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7CC9092-C1DE-8B12-8845-8CE0A2599CB8}"/>
              </a:ext>
            </a:extLst>
          </p:cNvPr>
          <p:cNvSpPr txBox="1"/>
          <p:nvPr/>
        </p:nvSpPr>
        <p:spPr>
          <a:xfrm>
            <a:off x="3568784" y="1784518"/>
            <a:ext cx="8775958" cy="377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🧍‍♀️ Hanno partecipato 580 donne (età media: 26,9 anni), raggruppate per IMC: sottopeso, normale, pre-obesità e obesità.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🍽️ Non ci sono differenze significative di BMI nei cambiamenti complessivi della routine alimentare/di esercizio, ma l'immagine corporea e i sintomi di binge eating sono più elevati nei gruppi di pre-obesità e obesità.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📈 Preoccupazione per la forma, preoccupazione per il peso e abbuffate aumentano significativamente con l'IMC.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🍫 Cambiamenti alimentari più comuni: aumento della voglia di cibo consolatorio (fino al 71%) e spuntini tra i pasti (fino al 51%)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🏋️‍♀️ I gruppi con IMC più elevato hanno riportato più tentativi di controllare il peso attraverso l'esercizio fisico, ma anche più interruzioni dell'attività fisica.</a:t>
            </a:r>
            <a:endParaRPr kumimoji="0" lang="pt-PT" sz="217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118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5657F-BCF6-17DA-120A-623FCE097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82BCD34-BDA5-714D-769C-A052FE9EDA9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582CC2-07BC-16E8-8720-F0AB49BB0DD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5F236F2-97E9-96C7-378E-0C44E42BF51A}"/>
              </a:ext>
            </a:extLst>
          </p:cNvPr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2F3E316-4B60-980F-F9AF-D20AE9BED58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6363A5B-8E85-F7C6-2C09-D73D1BB942E7}"/>
              </a:ext>
            </a:extLst>
          </p:cNvPr>
          <p:cNvSpPr txBox="1"/>
          <p:nvPr/>
        </p:nvSpPr>
        <p:spPr>
          <a:xfrm>
            <a:off x="414921" y="184986"/>
            <a:ext cx="8587254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Disturbi dell'alimentazione e del peso - Studi su anoressia, bulimia e obesità, durante COVID-19</a:t>
            </a:r>
          </a:p>
        </p:txBody>
      </p:sp>
      <p:sp>
        <p:nvSpPr>
          <p:cNvPr id="25" name="Conector recto 24">
            <a:extLst>
              <a:ext uri="{FF2B5EF4-FFF2-40B4-BE49-F238E27FC236}">
                <a16:creationId xmlns:a16="http://schemas.microsoft.com/office/drawing/2014/main" id="{26859B65-F7EA-D5E9-35B3-56F79D0AA6A7}"/>
              </a:ext>
            </a:extLst>
          </p:cNvPr>
          <p:cNvSpPr/>
          <p:nvPr/>
        </p:nvSpPr>
        <p:spPr>
          <a:xfrm>
            <a:off x="4423739" y="1935292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C69F102-4601-03CF-81E2-EE26DF237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175" y="330788"/>
            <a:ext cx="1014164" cy="67746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8873FCF-ECAD-D8F8-B8FB-4759DB676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0182" y="1826934"/>
            <a:ext cx="7255855" cy="370247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F5D6B0E-36D8-A4FE-379B-F54A416C42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307" y="1935292"/>
            <a:ext cx="3251581" cy="174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994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026" name="Picture 2" descr="Free Animated Spain Flags - Gifs - Spanish Clipart">
            <a:extLst>
              <a:ext uri="{FF2B5EF4-FFF2-40B4-BE49-F238E27FC236}">
                <a16:creationId xmlns:a16="http://schemas.microsoft.com/office/drawing/2014/main" id="{295B499F-7AA4-4F80-0C07-4CF69DA8A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07" y="2423649"/>
            <a:ext cx="264795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olo 3">
            <a:extLst>
              <a:ext uri="{FF2B5EF4-FFF2-40B4-BE49-F238E27FC236}">
                <a16:creationId xmlns:a16="http://schemas.microsoft.com/office/drawing/2014/main" id="{C2D0355D-C837-E865-27A8-960787BA1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SPAGNA</a:t>
            </a:r>
            <a:endParaRPr lang="it-IT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3315FEE-428E-7FF5-BD34-A2ACC5A96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D7A323C-C500-C70D-B76D-C2622B34E7F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C9A7798-A0E8-9C82-D6B3-67F6AF03C22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BF29ABC5-A83D-7A30-A604-7C09E73E259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7433C586-68E7-E48C-7552-ECBEC156FC2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8259A565-4687-368B-2527-D57F48676942}"/>
              </a:ext>
            </a:extLst>
          </p:cNvPr>
          <p:cNvSpPr txBox="1"/>
          <p:nvPr/>
        </p:nvSpPr>
        <p:spPr>
          <a:xfrm>
            <a:off x="214" y="2398983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Anoressia Nervosa (AN)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>
            <a:extLst>
              <a:ext uri="{FF2B5EF4-FFF2-40B4-BE49-F238E27FC236}">
                <a16:creationId xmlns:a16="http://schemas.microsoft.com/office/drawing/2014/main" id="{332137AF-D986-DD62-7D52-D07C93EAE906}"/>
              </a:ext>
            </a:extLst>
          </p:cNvPr>
          <p:cNvSpPr txBox="1"/>
          <p:nvPr/>
        </p:nvSpPr>
        <p:spPr>
          <a:xfrm>
            <a:off x="4700228" y="1290917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Prevalenza nelle ragazze adolescenti: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Circa l'1% (in base alle stime della popolazione femminile adolescente spagnola).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Rapporto </a:t>
            </a:r>
            <a:r>
              <a:rPr kumimoji="0" lang="es-ES" sz="193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femmine/maschi</a:t>
            </a: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9:1.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Età tipica di insorgenza: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Più comune tra i 13 e i 14 anni.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Durata media della degenza ospedaliera: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Raddoppiata durante la pandemia (da 10,89 a 22,67 giorni).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Comportamento di restrizione alimentare: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Osservato nel 95,7% dei casi ospedalizzati nel 2020-2021.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Esposizione ai social media: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Aumento significativo durante la pandemia (dall'11% al 65,2% dei pazienti).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193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infocop.es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6"/>
              </a:rPr>
              <a:t>univadis.es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7"/>
              </a:rPr>
              <a:t>tca-aragon.org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6A90EDD2-C12C-77E8-4B08-2BCBA33ACF21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8AC3858-6483-1885-57DD-7A1E6E0D2233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4326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14" y="2564370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Bulimia Nervosa (BN)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09" y="1935292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Prevalenza tra le giovani donne (età 9-25 anni):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Tra lo 0,3% e il 2,9%.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Prevalenza tra gli uomini: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Tra lo 0% e lo 0,4%.</a:t>
            </a: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Comportamenti associati: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Spurgo (39,1% dei casi nel 2020-2021), esercizio fisico eccessivo (73,9%).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Età di insorgenza: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In genere inizia intorno ai 19-20 anni.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2177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infocop.es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6"/>
              </a:rPr>
              <a:t>univadis.es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36983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422008" y="2349998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Dismorfia </a:t>
            </a:r>
            <a:r>
              <a:rPr kumimoji="0" lang="es-ES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muscolare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(</a:t>
            </a:r>
            <a:r>
              <a:rPr kumimoji="0" lang="es-ES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Bigoressia</a:t>
            </a: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09" y="1935292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Prevalenza: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Non esistono statistiche ufficiali specifiche per la Spagna.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Popolazione più colpita: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Soprattutto giovani maschi tra i 18 e i 35 anni.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Caratteristiche principali: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Eccessiva preoccupazione per la muscolatura, distorsione dell'immagine corporea, esercizio fisico compulsivo e, in alcuni casi, uso di steroidi anabolizzanti.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2177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: mgyf.org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2251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" name="Google Shape;5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3"/>
          <p:cNvSpPr/>
          <p:nvPr/>
        </p:nvSpPr>
        <p:spPr>
          <a:xfrm rot="-420600">
            <a:off x="2452745" y="6321374"/>
            <a:ext cx="10047411" cy="1098915"/>
          </a:xfrm>
          <a:prstGeom prst="rect">
            <a:avLst/>
          </a:prstGeom>
          <a:solidFill>
            <a:srgbClr val="539141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"/>
          <p:cNvSpPr txBox="1"/>
          <p:nvPr/>
        </p:nvSpPr>
        <p:spPr>
          <a:xfrm>
            <a:off x="260658" y="2280880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0D519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Tendenze nazionali e osservazioni cliniche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7" name="Google Shape;57;p3"/>
          <p:cNvSpPr txBox="1"/>
          <p:nvPr/>
        </p:nvSpPr>
        <p:spPr>
          <a:xfrm>
            <a:off x="4573512" y="1174999"/>
            <a:ext cx="5805877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Impatto pandemico: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Chiaro aumento dell'incidenza dell'ED, dei ricoveri ospedalieri e della gravità tra gli adolescenti spagnoli nel periodo 2020-2021.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Principale gruppo a rischio: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Ragazze adolescenti, soprattutto tra i 13 e i 17 anni.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Influenza di genere: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Forte impatto sulle donne a causa delle pressioni socioculturali e degli ideali di immagine corporea.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Stato di salute pubblica: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Le ED sono considerate un problema di salute pubblica in crescita in Spagna a causa della loro elevata prevalenza, del decorso cronico e della mortalità associata.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58" name="Google Shape;58;p3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E88E2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" name="Google Shape;59;p3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76760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40E9297-2ECE-EF40-727A-2FEBF299B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880E256-7D7A-FC30-8959-31AD2EE944A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75DAEC8-00F0-6A61-D73D-2482D8C27A6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51CC06E-3CFC-B19A-4FD5-47FEBB2F6E5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55A03730-B923-ED69-BFCC-AB573292480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1CF6608-BA35-691F-4B0B-6F2A9F6338C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6940FCDB-8A27-D51D-9B28-CC65A628F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TURCHIA</a:t>
            </a:r>
            <a:endParaRPr lang="it-IT" dirty="0"/>
          </a:p>
        </p:txBody>
      </p:sp>
      <p:pic>
        <p:nvPicPr>
          <p:cNvPr id="4100" name="Picture 4" descr="Flag of Turkey (GIF) - All Waving Flags">
            <a:extLst>
              <a:ext uri="{FF2B5EF4-FFF2-40B4-BE49-F238E27FC236}">
                <a16:creationId xmlns:a16="http://schemas.microsoft.com/office/drawing/2014/main" id="{80E34FE2-0B5B-444B-E299-A2D9638FF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86" y="2243628"/>
            <a:ext cx="4438185" cy="295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359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Anoressia Nervosa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515698" y="77014"/>
            <a:ext cx="7675333" cy="5667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451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Incidenza annuale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In Turchia, il tasso di incidenza annuale dell'anoressia nervosa (AN) è stimato a circa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8 su 100.000 </a:t>
            </a:r>
            <a:r>
              <a:rPr kumimoji="0" lang="tr-T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persone.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https://www.turkiyeklinikleri.com/article/tr-anoreksiya-nervoza-ve-diger-yeme-bozukluklarinin-sikligi-yayginligi-ve-mortalitesi-46916.html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Prevalenza nel corso della vita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Tra le ragazze adolescenti, la prevalenza nel corso della vita varia dallo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0,3% al 2,6%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mentre tra i ragazzi è compresa tra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lo 0,1% e lo 0,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3%. 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https://www.turkiyeklinikleri.com/article/tr-ergenlerde-anoreksiya-nervoza-88193.html  </a:t>
            </a:r>
            <a:endParaRPr kumimoji="0" lang="it-IT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t-IT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Distribuzione per genere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Circa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il 95% dei casi di AN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si verificano nelle femmine</a:t>
            </a: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369A3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https://www.avasirintav.com/makaleler/anoreksiya-nervoza-zayiflama-hastaligi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369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Età di insorgenza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L'età tipica di insorgenza è compresa tra i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 e i 20 anni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con un'età media di </a:t>
            </a:r>
            <a:r>
              <a:rPr kumimoji="0" lang="tr-T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17 anni.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8"/>
              </a:rPr>
              <a:t>https://www.cnnturk.com/saglik/anoreksiya-nervoza-hastaliginin-baslangic-yasi-17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Tasso di mortalità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L'AN ha uno dei tassi di mortalità più elevati tra tutti i disturbi psichiatrici.</a:t>
            </a: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8"/>
              </a:rPr>
              <a:t>https://www.cnnturk.com/saglik/anoreksiya-nervoza-hastaliginin-baslangic-yasi-17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Accesso al trattamento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Solo una piccola parte dei pazienti affetti da disturbi alimentari, soprattutto quelli affetti da bulimia nervosa, usufruisce dei 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servizi di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salute mentale.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https://www.turkiyeklinikleri.com/article/tr-anoreksiya-nervoza-ve-diger-yeme-bozukluklarinin-sikligi-yayginligi-ve-mortalitesi-46916.html 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6C08193-C7D6-F7AF-5FD4-724578F2A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36C2C36-5E91-5462-8025-A3C058E015B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48DDBD1B-06F6-5BC2-F34E-DDBD74960E7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E4EAB79-CE34-AE7D-7E7E-2754F111A47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45C2B8A4-2B73-BE57-5C92-D17F42CBB4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84F551E-A1B7-F4CC-9A6A-22BA9CBE266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alligrafia, gesso, graffiti, lavagna">
            <a:extLst>
              <a:ext uri="{FF2B5EF4-FFF2-40B4-BE49-F238E27FC236}">
                <a16:creationId xmlns:a16="http://schemas.microsoft.com/office/drawing/2014/main" id="{33A9156D-5FE2-EC64-7DC8-1B47856EDC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b="3506"/>
          <a:stretch/>
        </p:blipFill>
        <p:spPr>
          <a:xfrm>
            <a:off x="1" y="10"/>
            <a:ext cx="7439651" cy="551780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1C05F4E-ADBF-57F1-02D2-6C9454F2E054}"/>
              </a:ext>
            </a:extLst>
          </p:cNvPr>
          <p:cNvSpPr txBox="1"/>
          <p:nvPr/>
        </p:nvSpPr>
        <p:spPr>
          <a:xfrm>
            <a:off x="7556567" y="551327"/>
            <a:ext cx="4567463" cy="5531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Diversi fattori contribuiscono a questa sottostima: i disturbi alimentari sono relativamente rari nella popolazione generale e molti individui affetti non cercano aiuto a causa di sentimenti di negazione o vergogna. 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Inoltre, l'assenza di registri ufficiali delle malattie e la frequente sotto-diagnosi da parte dei medici di base complicano ulteriormente una valutazione accurata.</a:t>
            </a:r>
          </a:p>
        </p:txBody>
      </p:sp>
    </p:spTree>
    <p:extLst>
      <p:ext uri="{BB962C8B-B14F-4D97-AF65-F5344CB8AC3E}">
        <p14:creationId xmlns:p14="http://schemas.microsoft.com/office/powerpoint/2010/main" val="14098982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Bulimia Nervosa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527400" y="153050"/>
            <a:ext cx="7242614" cy="592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Prevalenza generale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Una scoping review ha riportato una prevalenza dello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0,8%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 BN tra gli adolescenti e i giovani adulti in Turchia, allineandosi ai tassi osservati in altri paesi del Medio Oriente.</a:t>
            </a: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Studenti universitari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Uno studio che ha coinvolto 783 studenti universitari turchi ha rilevato che il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13,1% delle femmine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 il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9,2% dei maschi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mostrava abitudini alimentari anomale, che possono includere comportamenti associati alla 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BN 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https://www.sciencedirect.com/science/article/abs/pii/S0195666308004893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Distribuzione per genere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In linea con le tendenze globali, la BN è più diffusa tra le donne. Tuttavia, in Turchia sono stati osservati tassi crescenti tra i maschi, evidenziando la necessità di una sensibilizzazione e di interventi che tengano conto del genere.</a:t>
            </a: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Età di insorgenza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La BN si manifesta tipicamente tra la tarda adolescenza e la prima età adulta. In Turchia, alcuni studi hanno identificato gli studenti universitari (17-23 anni) come un gruppo ad alto rischio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https://pubmed.ncbi.nlm.nih.gov/18584912/ 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60913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Dismorfia muscolare </a:t>
            </a:r>
            <a:r>
              <a:rPr kumimoji="0" lang="tr-TR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(</a:t>
            </a: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bigoressia</a:t>
            </a:r>
            <a:r>
              <a:rPr kumimoji="0" lang="tr-TR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)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10" y="646771"/>
            <a:ext cx="7069803" cy="520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Studenti universitari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Uno studio trasversale che ha coinvolto 430 studenti maschi ha rilevato che il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16,3%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 quelli delle facoltà di scienze sportive e il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6%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 quelli delle facoltà di infermieristica mostravano tendenze al MD</a:t>
            </a:r>
            <a:endParaRPr kumimoji="0" lang="tr-T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https://pubmed.ncbi.nlm.nih.gov/32227487/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Bodybuilders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Tra i culturisti professionisti, gli studenti universitari e i culturisti amatoriali, gli studi hanno riportato tassi di prevalenza dei sintomi di MD rispettivamente del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58,3%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11,2%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5,7%</a:t>
            </a:r>
            <a:r>
              <a:rPr kumimoji="0" lang="tr-T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https://www.sciencedirect.com/science/article/pii/S2211266923000166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6433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2BEF046A-39A0-274B-5592-D8D6FF897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AFE977A-38E3-3E3D-6F78-7E42D5B4473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DC33ECB-67CC-91C8-6F9B-7EBB67B52F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64D8A69-DE92-FB4F-7B6E-49971FEDD00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F632D15-BA34-52F1-CBD3-E75664F7FEA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022F117-0FA2-3E91-7482-5993501BE38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terreno, Caviglia, Accessorio di moda">
            <a:extLst>
              <a:ext uri="{FF2B5EF4-FFF2-40B4-BE49-F238E27FC236}">
                <a16:creationId xmlns:a16="http://schemas.microsoft.com/office/drawing/2014/main" id="{B2216822-6215-FDB6-64AA-CCE09998A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1" r="19352" b="-1"/>
          <a:stretch/>
        </p:blipFill>
        <p:spPr>
          <a:xfrm>
            <a:off x="20" y="10"/>
            <a:ext cx="5609043" cy="5573511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A229A7-C8FA-8437-6A2A-FC3F08A8AB6B}"/>
              </a:ext>
            </a:extLst>
          </p:cNvPr>
          <p:cNvSpPr txBox="1"/>
          <p:nvPr/>
        </p:nvSpPr>
        <p:spPr>
          <a:xfrm>
            <a:off x="6328534" y="139419"/>
            <a:ext cx="5659027" cy="5344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C'è un'urgente necessità di aumentare la consapevolezza della prevalenza e della diversità dei sintomi dei disturbi alimentari tra gli operatori sanitari, specialmente quelli che lavorano a stretto contatto con gli adolescenti e i giovani adulti, al fine di promuovere l'identificazione precoce e l'impegno nel trattamento.</a:t>
            </a:r>
          </a:p>
        </p:txBody>
      </p:sp>
    </p:spTree>
    <p:extLst>
      <p:ext uri="{BB962C8B-B14F-4D97-AF65-F5344CB8AC3E}">
        <p14:creationId xmlns:p14="http://schemas.microsoft.com/office/powerpoint/2010/main" val="60531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597FB316-1760-B20D-9DF0-E08595EAA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C0DA1C6B-8BF6-08FB-E0C1-9543298A07E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CBEDA6BE-47A3-D0A9-226B-E927D59CF85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7FFE769-E059-F455-64E3-01E5D563DD7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8DC9823-0776-0ABB-B8A4-70200AAADC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59A2057-AAE8-6840-543C-66554D95CE6A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9C88A93-E1AC-A2D6-D20F-D07AEFB99F6C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cs typeface="Times New Roman" panose="02020603050405020304" pitchFamily="18" charset="0"/>
              </a:rPr>
              <a:t>TERMINOLOGIA EPIDEMIOLOGICA</a:t>
            </a:r>
            <a:endParaRPr lang="it-IT" sz="66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7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87A32C1-3507-E5B2-3DF3-8BD08969C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6C0E29-0DEA-3913-8B26-75E088DC3E8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F309CC2-A7AA-E86B-5AC5-6D0E43CB876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0A560D6-5C3D-9809-6CCA-B48450CBF3AB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6E993D8-26D7-3938-5F43-CDE935A7EAE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8C6F9BE-7A14-194B-DE7C-D9400E04125C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o degli autori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vestiti, Viso umano, persona, spalla">
            <a:extLst>
              <a:ext uri="{FF2B5EF4-FFF2-40B4-BE49-F238E27FC236}">
                <a16:creationId xmlns:a16="http://schemas.microsoft.com/office/drawing/2014/main" id="{487F1E9F-5429-3B47-A9ED-849BF7CC8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6"/>
          <a:stretch/>
        </p:blipFill>
        <p:spPr>
          <a:xfrm>
            <a:off x="447917" y="24724"/>
            <a:ext cx="11296165" cy="5454007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BABADC8-92C5-4BF9-B611-72353E6E54B2}"/>
              </a:ext>
            </a:extLst>
          </p:cNvPr>
          <p:cNvSpPr txBox="1"/>
          <p:nvPr/>
        </p:nvSpPr>
        <p:spPr>
          <a:xfrm>
            <a:off x="186487" y="4915970"/>
            <a:ext cx="12191979" cy="1226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 solida comprensione dei dati epidemiologici richiede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familiarità con la terminologia specifica.</a:t>
            </a:r>
            <a:endParaRPr lang="it-IT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50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89093488-94CD-E97D-930E-C19B467FF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05A7B93-1A4C-4174-91AA-9A41B2D16AB5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43400B3-5BBF-60F8-EDE5-6533E45D284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DD73333-EA34-BB74-104A-4AAA131D72F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79C815A-BD44-A2F0-802B-2BA6D4B325B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5E694CF-DAA4-0CC2-5F1B-922EF4F4AAA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Finanziato dall'Unione europea. I punti di vista e le opinioni espresse sono tuttavia esclusivamente quelli dell'autore (o degli autori) e non riflettono necessariamente quelli dell'Unione Europea o della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Agenzia esecutiva europea per l'istruzione e la cultura (EACEA). Né l'Unione Europea né l'EACEA possono essere ritenute responsabili.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mano, lastra dei raggi X">
            <a:extLst>
              <a:ext uri="{FF2B5EF4-FFF2-40B4-BE49-F238E27FC236}">
                <a16:creationId xmlns:a16="http://schemas.microsoft.com/office/drawing/2014/main" id="{8F539C4A-56C2-9C0B-1731-D2A4C69E19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1" r="13758" b="-2"/>
          <a:stretch/>
        </p:blipFill>
        <p:spPr>
          <a:xfrm>
            <a:off x="471964" y="218840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AA99CE7-E027-8C6D-C35C-AFE5028D5806}"/>
              </a:ext>
            </a:extLst>
          </p:cNvPr>
          <p:cNvSpPr txBox="1"/>
          <p:nvPr/>
        </p:nvSpPr>
        <p:spPr>
          <a:xfrm>
            <a:off x="6603583" y="1641468"/>
            <a:ext cx="4867534" cy="291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L'incidenza si riferisce al numero di nuovi casi di un disturbo che si verificano in una popolazione durante un periodo di tempo definito (in genere un anno).</a:t>
            </a:r>
          </a:p>
        </p:txBody>
      </p:sp>
    </p:spTree>
    <p:extLst>
      <p:ext uri="{BB962C8B-B14F-4D97-AF65-F5344CB8AC3E}">
        <p14:creationId xmlns:p14="http://schemas.microsoft.com/office/powerpoint/2010/main" val="3863556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4692</Words>
  <Application>Microsoft Office PowerPoint</Application>
  <PresentationFormat>Widescreen</PresentationFormat>
  <Paragraphs>249</Paragraphs>
  <Slides>51</Slides>
  <Notes>48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51</vt:i4>
      </vt:variant>
    </vt:vector>
  </HeadingPairs>
  <TitlesOfParts>
    <vt:vector size="64" baseType="lpstr">
      <vt:lpstr>Aptos</vt:lpstr>
      <vt:lpstr>Aptos Display</vt:lpstr>
      <vt:lpstr>Arial</vt:lpstr>
      <vt:lpstr>Calibri</vt:lpstr>
      <vt:lpstr>Coolvetica</vt:lpstr>
      <vt:lpstr>Degular Text</vt:lpstr>
      <vt:lpstr>Symbol</vt:lpstr>
      <vt:lpstr>Times New Roman</vt:lpstr>
      <vt:lpstr>Wingdings</vt:lpstr>
      <vt:lpstr>Tema di Office</vt:lpstr>
      <vt:lpstr>1_Office</vt:lpstr>
      <vt:lpstr>3_Office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ITALIA</vt:lpstr>
      <vt:lpstr>Presentazione standard di PowerPoint</vt:lpstr>
      <vt:lpstr>Presentazione standard di PowerPoint</vt:lpstr>
      <vt:lpstr>Presentazione standard di PowerPoint</vt:lpstr>
      <vt:lpstr>PORTOGALLO</vt:lpstr>
      <vt:lpstr>Presentazione standard di PowerPoint</vt:lpstr>
      <vt:lpstr>Presentazione standard di PowerPoint</vt:lpstr>
      <vt:lpstr>Presentazione standard di PowerPoint</vt:lpstr>
      <vt:lpstr>SPAGNA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TURCHIA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Marzia PP Boto</dc:creator>
  <cp:keywords>, docId:6DAF9CF28E985E232A1478C743645A60</cp:keywords>
  <cp:lastModifiedBy>Marzia PP Boto</cp:lastModifiedBy>
  <cp:revision>3</cp:revision>
  <dcterms:created xsi:type="dcterms:W3CDTF">2025-04-27T22:05:38Z</dcterms:created>
  <dcterms:modified xsi:type="dcterms:W3CDTF">2025-04-30T13:43:58Z</dcterms:modified>
</cp:coreProperties>
</file>